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2" r:id="rId2"/>
  </p:sldMasterIdLst>
  <p:notesMasterIdLst>
    <p:notesMasterId r:id="rId22"/>
  </p:notesMasterIdLst>
  <p:sldIdLst>
    <p:sldId id="264" r:id="rId3"/>
    <p:sldId id="269" r:id="rId4"/>
    <p:sldId id="814" r:id="rId5"/>
    <p:sldId id="267" r:id="rId6"/>
    <p:sldId id="1074" r:id="rId7"/>
    <p:sldId id="862" r:id="rId8"/>
    <p:sldId id="260" r:id="rId9"/>
    <p:sldId id="297" r:id="rId10"/>
    <p:sldId id="298" r:id="rId11"/>
    <p:sldId id="1069" r:id="rId12"/>
    <p:sldId id="275" r:id="rId13"/>
    <p:sldId id="1075" r:id="rId14"/>
    <p:sldId id="833" r:id="rId15"/>
    <p:sldId id="1073" r:id="rId16"/>
    <p:sldId id="1070" r:id="rId17"/>
    <p:sldId id="289" r:id="rId18"/>
    <p:sldId id="854" r:id="rId19"/>
    <p:sldId id="283" r:id="rId20"/>
    <p:sldId id="2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4164E3-0609-45EF-A64F-BD5E4EB82A61}" v="91" dt="2022-07-19T03:45:22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56"/>
    <p:restoredTop sz="95859"/>
  </p:normalViewPr>
  <p:slideViewPr>
    <p:cSldViewPr snapToGrid="0" snapToObjects="1">
      <p:cViewPr varScale="1">
        <p:scale>
          <a:sx n="112" d="100"/>
          <a:sy n="112" d="100"/>
        </p:scale>
        <p:origin x="8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D26545-3F4D-4F5D-8289-783766171E24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C16386-2769-4CFE-802B-7F4FA3F5C7B9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Motivation</a:t>
          </a:r>
        </a:p>
      </dgm:t>
    </dgm:pt>
    <dgm:pt modelId="{2E90EC17-3131-4F55-A0C4-F711A1B94219}" type="parTrans" cxnId="{79835A92-3DDA-4AA1-8F10-1C2C52C6BBD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E9A67BA-C38C-4787-AC65-FACC30562562}" type="sibTrans" cxnId="{79835A92-3DDA-4AA1-8F10-1C2C52C6BBD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578B00-3993-4A24-8DC9-5A41F00DE14F}">
      <dgm:prSet phldrT="[Text]"/>
      <dgm:spPr/>
      <dgm:t>
        <a:bodyPr/>
        <a:lstStyle/>
        <a:p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Number of increasing weather and cyber events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7A723C-5249-4BF7-8F44-17AA562B171F}" type="parTrans" cxnId="{2F4DBF60-7569-4962-ACFE-01574823684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9D90AE-E985-4E25-AAB3-AD1864B8EF67}" type="sibTrans" cxnId="{2F4DBF60-7569-4962-ACFE-01574823684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49038D4-4D02-4E9E-8193-F6CB03ADDFD4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</a:p>
      </dgm:t>
    </dgm:pt>
    <dgm:pt modelId="{10FFC4E3-E45E-4C60-9208-F8F1E8991269}" type="parTrans" cxnId="{41C6A6DD-8A18-4C26-BCFF-3129D7B5842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108CF3-A2EB-4CEF-9791-BFA39BFA2227}" type="sibTrans" cxnId="{41C6A6DD-8A18-4C26-BCFF-3129D7B5842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2B8C8-3F6C-41D7-A785-FE1EDA8ABABA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Data need and integration with existing legacy tool</a:t>
          </a:r>
        </a:p>
      </dgm:t>
    </dgm:pt>
    <dgm:pt modelId="{C4998670-A69B-4D50-801D-0EC13E7D9725}" type="parTrans" cxnId="{6C93193F-85E0-41BC-B610-DC90B1F7837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F7BFA1B-3B4D-4BBB-BBE5-56519342404E}" type="sibTrans" cxnId="{6C93193F-85E0-41BC-B610-DC90B1F7837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757D05-1E00-4D43-A1D0-FAD1B086B2ED}">
      <dgm:prSet phldrT="[Text]"/>
      <dgm:spPr/>
      <dgm:t>
        <a:bodyPr/>
        <a:lstStyle/>
        <a:p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00FF02-4A16-4E1A-B249-0E3FD812D939}" type="parTrans" cxnId="{AC7590AD-A2A6-408E-9DB8-A5F65873567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8AD1E10-40C0-4FD1-AD48-8E72F5E3FF62}" type="sibTrans" cxnId="{AC7590AD-A2A6-408E-9DB8-A5F65873567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5A0D41-D8F5-4F48-9B7D-2A3D5E306D74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Develop tool for resiliency monitoring and control</a:t>
          </a:r>
        </a:p>
      </dgm:t>
    </dgm:pt>
    <dgm:pt modelId="{E66CEAC1-7BFF-0A49-9C09-64946E547D11}" type="parTrans" cxnId="{38A23C74-C0DE-7A4B-932C-A82B0FD8685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F836C82-0B41-8B48-A4B7-C3497ACA53F4}" type="sibTrans" cxnId="{38A23C74-C0DE-7A4B-932C-A82B0FD8685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9C46223-2B9A-784E-86E0-2AF5E0A84632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Ability to estimate impact of weather events</a:t>
          </a:r>
        </a:p>
      </dgm:t>
    </dgm:pt>
    <dgm:pt modelId="{398ABA9D-DA3A-A948-ADF4-99370A39EB30}" type="parTrans" cxnId="{AE5C889D-BEEB-B24B-923A-B55974AA390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270FBC-1943-944F-B397-95C46E02A443}" type="sibTrans" cxnId="{AE5C889D-BEEB-B24B-923A-B55974AA390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32947B2-AFEB-0D4F-AF48-54451B65425F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Deployment challenges</a:t>
          </a:r>
        </a:p>
      </dgm:t>
    </dgm:pt>
    <dgm:pt modelId="{CEB7F60F-9724-F94C-BE1A-A6DF343E0490}" type="parTrans" cxnId="{FC4BDE05-9C12-1E4B-93D2-93B63132A0D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BC7F6B-7EDB-7E44-AE59-52B7C74DDB98}" type="sibTrans" cxnId="{FC4BDE05-9C12-1E4B-93D2-93B63132A0D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E3E0015-1349-494A-B264-7A82BF858FF8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Proper assessment of system condition</a:t>
          </a:r>
        </a:p>
      </dgm:t>
    </dgm:pt>
    <dgm:pt modelId="{1DEC7719-BBB7-4F56-9D3C-7B7404EB4757}" type="parTrans" cxnId="{A562C404-BE46-45DB-8378-11FF1C5EF10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C898739-4AA9-4B57-BCA4-B2313A075561}" type="sibTrans" cxnId="{A562C404-BE46-45DB-8378-11FF1C5EF10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D356D8-2E20-5846-8FC4-B34A413324DF}" type="pres">
      <dgm:prSet presAssocID="{F4D26545-3F4D-4F5D-8289-783766171E24}" presName="Name0" presStyleCnt="0">
        <dgm:presLayoutVars>
          <dgm:dir/>
          <dgm:animLvl val="lvl"/>
          <dgm:resizeHandles/>
        </dgm:presLayoutVars>
      </dgm:prSet>
      <dgm:spPr/>
    </dgm:pt>
    <dgm:pt modelId="{16E54E3D-989C-024B-AE1D-B4FE930E8546}" type="pres">
      <dgm:prSet presAssocID="{4EC16386-2769-4CFE-802B-7F4FA3F5C7B9}" presName="linNode" presStyleCnt="0"/>
      <dgm:spPr/>
    </dgm:pt>
    <dgm:pt modelId="{BD86642A-2B6D-0240-9335-C4C0C7EAFFCD}" type="pres">
      <dgm:prSet presAssocID="{4EC16386-2769-4CFE-802B-7F4FA3F5C7B9}" presName="parentShp" presStyleLbl="node1" presStyleIdx="0" presStyleCnt="2">
        <dgm:presLayoutVars>
          <dgm:bulletEnabled val="1"/>
        </dgm:presLayoutVars>
      </dgm:prSet>
      <dgm:spPr/>
    </dgm:pt>
    <dgm:pt modelId="{578BAF69-B3E8-EC4D-B8B8-0DE732FBF3F1}" type="pres">
      <dgm:prSet presAssocID="{4EC16386-2769-4CFE-802B-7F4FA3F5C7B9}" presName="childShp" presStyleLbl="bgAccFollowNode1" presStyleIdx="0" presStyleCnt="2">
        <dgm:presLayoutVars>
          <dgm:bulletEnabled val="1"/>
        </dgm:presLayoutVars>
      </dgm:prSet>
      <dgm:spPr/>
    </dgm:pt>
    <dgm:pt modelId="{BD3D61CC-5026-B54F-A6C1-5E43460031DF}" type="pres">
      <dgm:prSet presAssocID="{3E9A67BA-C38C-4787-AC65-FACC30562562}" presName="spacing" presStyleCnt="0"/>
      <dgm:spPr/>
    </dgm:pt>
    <dgm:pt modelId="{17CD7D1E-9C4A-8A40-99FF-809FB57D4C0C}" type="pres">
      <dgm:prSet presAssocID="{949038D4-4D02-4E9E-8193-F6CB03ADDFD4}" presName="linNode" presStyleCnt="0"/>
      <dgm:spPr/>
    </dgm:pt>
    <dgm:pt modelId="{38050A95-638E-8A4D-91A1-5A2A26E95C6E}" type="pres">
      <dgm:prSet presAssocID="{949038D4-4D02-4E9E-8193-F6CB03ADDFD4}" presName="parentShp" presStyleLbl="node1" presStyleIdx="1" presStyleCnt="2">
        <dgm:presLayoutVars>
          <dgm:bulletEnabled val="1"/>
        </dgm:presLayoutVars>
      </dgm:prSet>
      <dgm:spPr/>
    </dgm:pt>
    <dgm:pt modelId="{876BF384-3C9D-664C-9FCC-2F4498E5BD9D}" type="pres">
      <dgm:prSet presAssocID="{949038D4-4D02-4E9E-8193-F6CB03ADDFD4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A562C404-BE46-45DB-8378-11FF1C5EF10D}" srcId="{4EC16386-2769-4CFE-802B-7F4FA3F5C7B9}" destId="{1E3E0015-1349-494A-B264-7A82BF858FF8}" srcOrd="1" destOrd="0" parTransId="{1DEC7719-BBB7-4F56-9D3C-7B7404EB4757}" sibTransId="{1C898739-4AA9-4B57-BCA4-B2313A075561}"/>
    <dgm:cxn modelId="{FC4BDE05-9C12-1E4B-93D2-93B63132A0D0}" srcId="{949038D4-4D02-4E9E-8193-F6CB03ADDFD4}" destId="{532947B2-AFEB-0D4F-AF48-54451B65425F}" srcOrd="2" destOrd="0" parTransId="{CEB7F60F-9724-F94C-BE1A-A6DF343E0490}" sibTransId="{9ABC7F6B-7EDB-7E44-AE59-52B7C74DDB98}"/>
    <dgm:cxn modelId="{DD514611-FB0F-8041-9EEB-BEFC955ECAF9}" type="presOf" srcId="{4EC16386-2769-4CFE-802B-7F4FA3F5C7B9}" destId="{BD86642A-2B6D-0240-9335-C4C0C7EAFFCD}" srcOrd="0" destOrd="0" presId="urn:microsoft.com/office/officeart/2005/8/layout/vList6"/>
    <dgm:cxn modelId="{85DE7D26-7A32-E949-BB75-97320D43C2D0}" type="presOf" srcId="{949038D4-4D02-4E9E-8193-F6CB03ADDFD4}" destId="{38050A95-638E-8A4D-91A1-5A2A26E95C6E}" srcOrd="0" destOrd="0" presId="urn:microsoft.com/office/officeart/2005/8/layout/vList6"/>
    <dgm:cxn modelId="{6C93193F-85E0-41BC-B610-DC90B1F78374}" srcId="{949038D4-4D02-4E9E-8193-F6CB03ADDFD4}" destId="{C372B8C8-3F6C-41D7-A785-FE1EDA8ABABA}" srcOrd="0" destOrd="0" parTransId="{C4998670-A69B-4D50-801D-0EC13E7D9725}" sibTransId="{EF7BFA1B-3B4D-4BBB-BBE5-56519342404E}"/>
    <dgm:cxn modelId="{305CDD50-ADF8-014B-85E9-8ED92B6D6615}" type="presOf" srcId="{44757D05-1E00-4D43-A1D0-FAD1B086B2ED}" destId="{578BAF69-B3E8-EC4D-B8B8-0DE732FBF3F1}" srcOrd="0" destOrd="3" presId="urn:microsoft.com/office/officeart/2005/8/layout/vList6"/>
    <dgm:cxn modelId="{5AEC7C57-F6A9-634A-AC4C-EC7749CEC011}" type="presOf" srcId="{29C46223-2B9A-784E-86E0-2AF5E0A84632}" destId="{876BF384-3C9D-664C-9FCC-2F4498E5BD9D}" srcOrd="0" destOrd="1" presId="urn:microsoft.com/office/officeart/2005/8/layout/vList6"/>
    <dgm:cxn modelId="{2F4DBF60-7569-4962-ACFE-01574823684B}" srcId="{4EC16386-2769-4CFE-802B-7F4FA3F5C7B9}" destId="{E6578B00-3993-4A24-8DC9-5A41F00DE14F}" srcOrd="0" destOrd="0" parTransId="{797A723C-5249-4BF7-8F44-17AA562B171F}" sibTransId="{A89D90AE-E985-4E25-AAB3-AD1864B8EF67}"/>
    <dgm:cxn modelId="{38A23C74-C0DE-7A4B-932C-A82B0FD8685A}" srcId="{4EC16386-2769-4CFE-802B-7F4FA3F5C7B9}" destId="{E45A0D41-D8F5-4F48-9B7D-2A3D5E306D74}" srcOrd="2" destOrd="0" parTransId="{E66CEAC1-7BFF-0A49-9C09-64946E547D11}" sibTransId="{6F836C82-0B41-8B48-A4B7-C3497ACA53F4}"/>
    <dgm:cxn modelId="{79835A92-3DDA-4AA1-8F10-1C2C52C6BBD4}" srcId="{F4D26545-3F4D-4F5D-8289-783766171E24}" destId="{4EC16386-2769-4CFE-802B-7F4FA3F5C7B9}" srcOrd="0" destOrd="0" parTransId="{2E90EC17-3131-4F55-A0C4-F711A1B94219}" sibTransId="{3E9A67BA-C38C-4787-AC65-FACC30562562}"/>
    <dgm:cxn modelId="{AE5C889D-BEEB-B24B-923A-B55974AA3903}" srcId="{949038D4-4D02-4E9E-8193-F6CB03ADDFD4}" destId="{29C46223-2B9A-784E-86E0-2AF5E0A84632}" srcOrd="1" destOrd="0" parTransId="{398ABA9D-DA3A-A948-ADF4-99370A39EB30}" sibTransId="{70270FBC-1943-944F-B397-95C46E02A443}"/>
    <dgm:cxn modelId="{AC7590AD-A2A6-408E-9DB8-A5F65873567E}" srcId="{4EC16386-2769-4CFE-802B-7F4FA3F5C7B9}" destId="{44757D05-1E00-4D43-A1D0-FAD1B086B2ED}" srcOrd="3" destOrd="0" parTransId="{0B00FF02-4A16-4E1A-B249-0E3FD812D939}" sibTransId="{68AD1E10-40C0-4FD1-AD48-8E72F5E3FF62}"/>
    <dgm:cxn modelId="{21581DC0-2119-B44B-B5FC-3A5F296644CB}" type="presOf" srcId="{F4D26545-3F4D-4F5D-8289-783766171E24}" destId="{17D356D8-2E20-5846-8FC4-B34A413324DF}" srcOrd="0" destOrd="0" presId="urn:microsoft.com/office/officeart/2005/8/layout/vList6"/>
    <dgm:cxn modelId="{7A229AC0-5F57-9142-9490-7E7BCFDB3FB8}" type="presOf" srcId="{1E3E0015-1349-494A-B264-7A82BF858FF8}" destId="{578BAF69-B3E8-EC4D-B8B8-0DE732FBF3F1}" srcOrd="0" destOrd="1" presId="urn:microsoft.com/office/officeart/2005/8/layout/vList6"/>
    <dgm:cxn modelId="{41C6A6DD-8A18-4C26-BCFF-3129D7B58427}" srcId="{F4D26545-3F4D-4F5D-8289-783766171E24}" destId="{949038D4-4D02-4E9E-8193-F6CB03ADDFD4}" srcOrd="1" destOrd="0" parTransId="{10FFC4E3-E45E-4C60-9208-F8F1E8991269}" sibTransId="{AD108CF3-A2EB-4CEF-9791-BFA39BFA2227}"/>
    <dgm:cxn modelId="{AB5CE3DF-3E82-874F-A614-BCCD591CD084}" type="presOf" srcId="{C372B8C8-3F6C-41D7-A785-FE1EDA8ABABA}" destId="{876BF384-3C9D-664C-9FCC-2F4498E5BD9D}" srcOrd="0" destOrd="0" presId="urn:microsoft.com/office/officeart/2005/8/layout/vList6"/>
    <dgm:cxn modelId="{D25DB3E5-BB0A-5D48-A5B7-9AAA6634D7B8}" type="presOf" srcId="{E45A0D41-D8F5-4F48-9B7D-2A3D5E306D74}" destId="{578BAF69-B3E8-EC4D-B8B8-0DE732FBF3F1}" srcOrd="0" destOrd="2" presId="urn:microsoft.com/office/officeart/2005/8/layout/vList6"/>
    <dgm:cxn modelId="{5DE489FB-702F-6544-BCBC-11B8A2780C14}" type="presOf" srcId="{532947B2-AFEB-0D4F-AF48-54451B65425F}" destId="{876BF384-3C9D-664C-9FCC-2F4498E5BD9D}" srcOrd="0" destOrd="2" presId="urn:microsoft.com/office/officeart/2005/8/layout/vList6"/>
    <dgm:cxn modelId="{DBFCCBFE-F975-DE42-83C7-6E92B699BB9E}" type="presOf" srcId="{E6578B00-3993-4A24-8DC9-5A41F00DE14F}" destId="{578BAF69-B3E8-EC4D-B8B8-0DE732FBF3F1}" srcOrd="0" destOrd="0" presId="urn:microsoft.com/office/officeart/2005/8/layout/vList6"/>
    <dgm:cxn modelId="{649D799F-1909-CD45-92E5-1BDF6658F1D0}" type="presParOf" srcId="{17D356D8-2E20-5846-8FC4-B34A413324DF}" destId="{16E54E3D-989C-024B-AE1D-B4FE930E8546}" srcOrd="0" destOrd="0" presId="urn:microsoft.com/office/officeart/2005/8/layout/vList6"/>
    <dgm:cxn modelId="{9B695E92-28B1-1F4E-98F6-AF202ED95F63}" type="presParOf" srcId="{16E54E3D-989C-024B-AE1D-B4FE930E8546}" destId="{BD86642A-2B6D-0240-9335-C4C0C7EAFFCD}" srcOrd="0" destOrd="0" presId="urn:microsoft.com/office/officeart/2005/8/layout/vList6"/>
    <dgm:cxn modelId="{F8C82B1D-D5E4-DB4E-B7C8-0D257557D817}" type="presParOf" srcId="{16E54E3D-989C-024B-AE1D-B4FE930E8546}" destId="{578BAF69-B3E8-EC4D-B8B8-0DE732FBF3F1}" srcOrd="1" destOrd="0" presId="urn:microsoft.com/office/officeart/2005/8/layout/vList6"/>
    <dgm:cxn modelId="{7EAEB585-9055-0249-A0C0-CA950E28257B}" type="presParOf" srcId="{17D356D8-2E20-5846-8FC4-B34A413324DF}" destId="{BD3D61CC-5026-B54F-A6C1-5E43460031DF}" srcOrd="1" destOrd="0" presId="urn:microsoft.com/office/officeart/2005/8/layout/vList6"/>
    <dgm:cxn modelId="{682ADA22-C5AB-B647-87B9-D167CA6002D8}" type="presParOf" srcId="{17D356D8-2E20-5846-8FC4-B34A413324DF}" destId="{17CD7D1E-9C4A-8A40-99FF-809FB57D4C0C}" srcOrd="2" destOrd="0" presId="urn:microsoft.com/office/officeart/2005/8/layout/vList6"/>
    <dgm:cxn modelId="{21803879-4F33-164B-9F62-20973E71D452}" type="presParOf" srcId="{17CD7D1E-9C4A-8A40-99FF-809FB57D4C0C}" destId="{38050A95-638E-8A4D-91A1-5A2A26E95C6E}" srcOrd="0" destOrd="0" presId="urn:microsoft.com/office/officeart/2005/8/layout/vList6"/>
    <dgm:cxn modelId="{D8999DCF-6CF9-C84A-8469-42E4B7FA2054}" type="presParOf" srcId="{17CD7D1E-9C4A-8A40-99FF-809FB57D4C0C}" destId="{876BF384-3C9D-664C-9FCC-2F4498E5BD9D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30E044-8F5E-9B43-8E24-3637336D8614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5CED3A-77FA-BA47-8D50-6527C7339631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Tools for Situational Awareness and Decision Support for Power grid Resiliency</a:t>
          </a:r>
        </a:p>
      </dgm:t>
    </dgm:pt>
    <dgm:pt modelId="{189074FA-F5D4-D04B-B103-1C8C7D0DE18A}" type="parTrans" cxnId="{F5FD057E-8D24-694A-83C6-954EB30A892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C04931A-6657-E645-B50A-0FC1EF630874}" type="sibTrans" cxnId="{F5FD057E-8D24-694A-83C6-954EB30A892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1A73EF-1939-F14A-9FBB-EDD63AF8DBF0}" type="pres">
      <dgm:prSet presAssocID="{D230E044-8F5E-9B43-8E24-3637336D8614}" presName="linearFlow" presStyleCnt="0">
        <dgm:presLayoutVars>
          <dgm:resizeHandles val="exact"/>
        </dgm:presLayoutVars>
      </dgm:prSet>
      <dgm:spPr/>
    </dgm:pt>
    <dgm:pt modelId="{0F9F98AF-ED57-8140-8884-05645BE0AF45}" type="pres">
      <dgm:prSet presAssocID="{CE5CED3A-77FA-BA47-8D50-6527C7339631}" presName="node" presStyleLbl="node1" presStyleIdx="0" presStyleCnt="1" custScaleY="100098" custLinFactNeighborY="-652">
        <dgm:presLayoutVars>
          <dgm:bulletEnabled val="1"/>
        </dgm:presLayoutVars>
      </dgm:prSet>
      <dgm:spPr/>
    </dgm:pt>
  </dgm:ptLst>
  <dgm:cxnLst>
    <dgm:cxn modelId="{F5FD057E-8D24-694A-83C6-954EB30A8926}" srcId="{D230E044-8F5E-9B43-8E24-3637336D8614}" destId="{CE5CED3A-77FA-BA47-8D50-6527C7339631}" srcOrd="0" destOrd="0" parTransId="{189074FA-F5D4-D04B-B103-1C8C7D0DE18A}" sibTransId="{FC04931A-6657-E645-B50A-0FC1EF630874}"/>
    <dgm:cxn modelId="{D35D5483-823F-6F44-B0AE-5AC66C3736C6}" type="presOf" srcId="{CE5CED3A-77FA-BA47-8D50-6527C7339631}" destId="{0F9F98AF-ED57-8140-8884-05645BE0AF45}" srcOrd="0" destOrd="0" presId="urn:microsoft.com/office/officeart/2005/8/layout/process2"/>
    <dgm:cxn modelId="{52F72CC0-A389-1E41-8FD5-6DCB3A64F974}" type="presOf" srcId="{D230E044-8F5E-9B43-8E24-3637336D8614}" destId="{1A1A73EF-1939-F14A-9FBB-EDD63AF8DBF0}" srcOrd="0" destOrd="0" presId="urn:microsoft.com/office/officeart/2005/8/layout/process2"/>
    <dgm:cxn modelId="{B53A48E7-7BA8-5C41-A38C-E731F7FBA462}" type="presParOf" srcId="{1A1A73EF-1939-F14A-9FBB-EDD63AF8DBF0}" destId="{0F9F98AF-ED57-8140-8884-05645BE0AF45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8BAF69-B3E8-EC4D-B8B8-0DE732FBF3F1}">
      <dsp:nvSpPr>
        <dsp:cNvPr id="0" name=""/>
        <dsp:cNvSpPr/>
      </dsp:nvSpPr>
      <dsp:spPr>
        <a:xfrm>
          <a:off x="2648652" y="628"/>
          <a:ext cx="3972978" cy="244999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Number of increasing weather and cyber events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Proper assessment of system condition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Develop tool for resiliency monitoring and control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648652" y="306877"/>
        <a:ext cx="3054230" cy="1837497"/>
      </dsp:txXfrm>
    </dsp:sp>
    <dsp:sp modelId="{BD86642A-2B6D-0240-9335-C4C0C7EAFFCD}">
      <dsp:nvSpPr>
        <dsp:cNvPr id="0" name=""/>
        <dsp:cNvSpPr/>
      </dsp:nvSpPr>
      <dsp:spPr>
        <a:xfrm>
          <a:off x="0" y="628"/>
          <a:ext cx="2648652" cy="24499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Arial" panose="020B0604020202020204" pitchFamily="34" charset="0"/>
              <a:cs typeface="Arial" panose="020B0604020202020204" pitchFamily="34" charset="0"/>
            </a:rPr>
            <a:t>Motivation</a:t>
          </a:r>
        </a:p>
      </dsp:txBody>
      <dsp:txXfrm>
        <a:off x="119599" y="120227"/>
        <a:ext cx="2409454" cy="2210797"/>
      </dsp:txXfrm>
    </dsp:sp>
    <dsp:sp modelId="{876BF384-3C9D-664C-9FCC-2F4498E5BD9D}">
      <dsp:nvSpPr>
        <dsp:cNvPr id="0" name=""/>
        <dsp:cNvSpPr/>
      </dsp:nvSpPr>
      <dsp:spPr>
        <a:xfrm>
          <a:off x="2648652" y="2695622"/>
          <a:ext cx="3972978" cy="244999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Data need and integration with existing legacy tool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Ability to estimate impact of weather events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Deployment challenges</a:t>
          </a:r>
        </a:p>
      </dsp:txBody>
      <dsp:txXfrm>
        <a:off x="2648652" y="3001871"/>
        <a:ext cx="3054230" cy="1837497"/>
      </dsp:txXfrm>
    </dsp:sp>
    <dsp:sp modelId="{38050A95-638E-8A4D-91A1-5A2A26E95C6E}">
      <dsp:nvSpPr>
        <dsp:cNvPr id="0" name=""/>
        <dsp:cNvSpPr/>
      </dsp:nvSpPr>
      <dsp:spPr>
        <a:xfrm>
          <a:off x="0" y="2695622"/>
          <a:ext cx="2648652" cy="24499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Arial" panose="020B0604020202020204" pitchFamily="34" charset="0"/>
              <a:cs typeface="Arial" panose="020B0604020202020204" pitchFamily="34" charset="0"/>
            </a:rPr>
            <a:t>Challenges</a:t>
          </a:r>
        </a:p>
      </dsp:txBody>
      <dsp:txXfrm>
        <a:off x="119599" y="2815221"/>
        <a:ext cx="2409454" cy="22107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F98AF-ED57-8140-8884-05645BE0AF45}">
      <dsp:nvSpPr>
        <dsp:cNvPr id="0" name=""/>
        <dsp:cNvSpPr/>
      </dsp:nvSpPr>
      <dsp:spPr>
        <a:xfrm>
          <a:off x="0" y="0"/>
          <a:ext cx="4410333" cy="48235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Arial" panose="020B0604020202020204" pitchFamily="34" charset="0"/>
              <a:cs typeface="Arial" panose="020B0604020202020204" pitchFamily="34" charset="0"/>
            </a:rPr>
            <a:t>Tools for Situational Awareness and Decision Support for Power grid Resiliency</a:t>
          </a:r>
        </a:p>
      </dsp:txBody>
      <dsp:txXfrm>
        <a:off x="129174" y="129174"/>
        <a:ext cx="4151985" cy="4565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FF58A-ED0F-DC46-A709-B9EB600FFFC1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109AA1-113C-9F40-9E98-63D20E56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15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3FFB0F-448F-4553-814C-95956908CA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448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3FFB0F-448F-4553-814C-95956908CA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866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88A26-E8CA-3D48-90F6-BD9AE2B941B6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3386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B3E7A28-EBA2-2F49-A53B-F21DE58203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68987586-439B-D646-B8CF-77BC252525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99999" y="3949700"/>
            <a:ext cx="9410989" cy="841375"/>
          </a:xfrm>
        </p:spPr>
        <p:txBody>
          <a:bodyPr>
            <a:normAutofit/>
          </a:bodyPr>
          <a:lstStyle>
            <a:lvl1pPr>
              <a:defRPr sz="3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6" name="Text Placeholder 44">
            <a:extLst>
              <a:ext uri="{FF2B5EF4-FFF2-40B4-BE49-F238E27FC236}">
                <a16:creationId xmlns:a16="http://schemas.microsoft.com/office/drawing/2014/main" id="{2FFD41F1-D00C-554B-903A-2CB6FEFC95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99999" y="5761529"/>
            <a:ext cx="9410989" cy="583217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Additional Content</a:t>
            </a:r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B4D9FA1B-431F-F045-9126-9501085BC7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99999" y="2826497"/>
            <a:ext cx="9410989" cy="760332"/>
          </a:xfrm>
        </p:spPr>
        <p:txBody>
          <a:bodyPr>
            <a:noAutofit/>
          </a:bodyPr>
          <a:lstStyle>
            <a:lvl1pPr algn="r">
              <a:lnSpc>
                <a:spcPct val="80000"/>
              </a:lnSpc>
              <a:defRPr sz="6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29801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219" y="903117"/>
            <a:ext cx="10363200" cy="480131"/>
          </a:xfrm>
        </p:spPr>
        <p:txBody>
          <a:bodyPr/>
          <a:lstStyle>
            <a:lvl1pPr>
              <a:defRPr sz="2800">
                <a:latin typeface="Lucida Sans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219" y="1543943"/>
            <a:ext cx="10363200" cy="1954894"/>
          </a:xfrm>
        </p:spPr>
        <p:txBody>
          <a:bodyPr/>
          <a:lstStyle>
            <a:lvl1pPr marL="344488" indent="-179388">
              <a:spcBef>
                <a:spcPts val="1200"/>
              </a:spcBef>
              <a:buSzPct val="100000"/>
              <a:buFont typeface="Arial" pitchFamily="34" charset="0"/>
              <a:buChar char="•"/>
              <a:defRPr sz="2600" b="0"/>
            </a:lvl1pPr>
            <a:lvl2pPr marL="509588" indent="-165100">
              <a:spcBef>
                <a:spcPts val="400"/>
              </a:spcBef>
              <a:buSzPct val="75000"/>
              <a:buFont typeface="Wingdings" pitchFamily="2" charset="2"/>
              <a:buChar char="§"/>
              <a:defRPr sz="2400"/>
            </a:lvl2pPr>
            <a:lvl3pPr marL="688975" indent="-179388">
              <a:spcBef>
                <a:spcPts val="400"/>
              </a:spcBef>
              <a:buSzPct val="100000"/>
              <a:buFont typeface="Lucida Sans" pitchFamily="34" charset="0"/>
              <a:buChar char="–"/>
              <a:defRPr/>
            </a:lvl3pPr>
            <a:lvl4pPr marL="914400" indent="-165100">
              <a:spcBef>
                <a:spcPts val="400"/>
              </a:spcBef>
              <a:buSzPct val="100000"/>
              <a:buFont typeface="Arial" pitchFamily="34" charset="0"/>
              <a:buChar char="•"/>
              <a:defRPr sz="2000"/>
            </a:lvl4pPr>
            <a:lvl5pPr marL="1079500" indent="-165100">
              <a:spcBef>
                <a:spcPts val="400"/>
              </a:spcBef>
              <a:buSzPct val="100000"/>
              <a:buFont typeface="Arial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87853A-D761-CF46-B522-8BBC76CE66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60049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7539" y="887639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7539" y="37036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4D309-AD37-9745-83CA-081C26E7CC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13455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ame 6">
            <a:extLst>
              <a:ext uri="{FF2B5EF4-FFF2-40B4-BE49-F238E27FC236}">
                <a16:creationId xmlns:a16="http://schemas.microsoft.com/office/drawing/2014/main" id="{D1AF1C71-39D5-B444-ADA7-376AE812A05F}"/>
              </a:ext>
            </a:extLst>
          </p:cNvPr>
          <p:cNvSpPr/>
          <p:nvPr userDrawn="1"/>
        </p:nvSpPr>
        <p:spPr>
          <a:xfrm>
            <a:off x="0" y="24061"/>
            <a:ext cx="12188952" cy="6858000"/>
          </a:xfrm>
          <a:prstGeom prst="frame">
            <a:avLst>
              <a:gd name="adj1" fmla="val 1023"/>
            </a:avLst>
          </a:prstGeom>
          <a:solidFill>
            <a:srgbClr val="002060"/>
          </a:solidFill>
          <a:ln>
            <a:solidFill>
              <a:srgbClr val="1752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B610F310-70AF-2145-A9EE-955E4E4EFC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102599" y="6402528"/>
            <a:ext cx="1536701" cy="365125"/>
          </a:xfrm>
        </p:spPr>
        <p:txBody>
          <a:bodyPr/>
          <a:lstStyle/>
          <a:p>
            <a:r>
              <a:rPr lang="en-US"/>
              <a:t>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8B66C8-B05C-E146-9933-236D00F55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459952"/>
            <a:ext cx="5676900" cy="144544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57DD8F4-36AB-154F-B933-4EECDCDE8C72}"/>
              </a:ext>
            </a:extLst>
          </p:cNvPr>
          <p:cNvSpPr/>
          <p:nvPr userDrawn="1"/>
        </p:nvSpPr>
        <p:spPr>
          <a:xfrm>
            <a:off x="228599" y="228600"/>
            <a:ext cx="7377885" cy="2573036"/>
          </a:xfrm>
          <a:prstGeom prst="rect">
            <a:avLst/>
          </a:prstGeom>
          <a:solidFill>
            <a:srgbClr val="0B2F3A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Hand holding piece of white puzzle on blue background">
            <a:extLst>
              <a:ext uri="{FF2B5EF4-FFF2-40B4-BE49-F238E27FC236}">
                <a16:creationId xmlns:a16="http://schemas.microsoft.com/office/drawing/2014/main" id="{6E28FCBC-F12B-7F46-98D9-8A24EED487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400" y="76200"/>
            <a:ext cx="4315741" cy="6705600"/>
          </a:xfrm>
          <a:prstGeom prst="rect">
            <a:avLst/>
          </a:prstGeom>
        </p:spPr>
      </p:pic>
      <p:pic>
        <p:nvPicPr>
          <p:cNvPr id="24" name="Picture 23" descr="Background pattern&#10;&#10;Description automatically generated">
            <a:extLst>
              <a:ext uri="{FF2B5EF4-FFF2-40B4-BE49-F238E27FC236}">
                <a16:creationId xmlns:a16="http://schemas.microsoft.com/office/drawing/2014/main" id="{55D4ABD0-506C-DE41-A53B-DC846D7C81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430" y="5638800"/>
            <a:ext cx="1219199" cy="1219199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EA82C7B-5ADB-394F-B6FE-6B7DBF7C32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145" y="5791200"/>
            <a:ext cx="112458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5030787-89D6-1044-AF9B-0937B2108EDD}"/>
              </a:ext>
            </a:extLst>
          </p:cNvPr>
          <p:cNvSpPr/>
          <p:nvPr userDrawn="1"/>
        </p:nvSpPr>
        <p:spPr>
          <a:xfrm>
            <a:off x="228600" y="2954036"/>
            <a:ext cx="7377885" cy="2647347"/>
          </a:xfrm>
          <a:prstGeom prst="rect">
            <a:avLst/>
          </a:prstGeom>
          <a:solidFill>
            <a:srgbClr val="509E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A2F3A"/>
              </a:solidFill>
            </a:endParaRPr>
          </a:p>
        </p:txBody>
      </p:sp>
      <p:pic>
        <p:nvPicPr>
          <p:cNvPr id="27" name="Picture 26" descr="Graphical user interface&#10;&#10;Description automatically generated">
            <a:extLst>
              <a:ext uri="{FF2B5EF4-FFF2-40B4-BE49-F238E27FC236}">
                <a16:creationId xmlns:a16="http://schemas.microsoft.com/office/drawing/2014/main" id="{3C472C42-E31B-A14F-8309-DF56158FEE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2530" y="6040170"/>
            <a:ext cx="4828338" cy="49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97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46B6DC4-35DF-ED47-9DE5-86899F906244}"/>
              </a:ext>
            </a:extLst>
          </p:cNvPr>
          <p:cNvSpPr/>
          <p:nvPr userDrawn="1"/>
        </p:nvSpPr>
        <p:spPr>
          <a:xfrm>
            <a:off x="9829800" y="76200"/>
            <a:ext cx="2286000" cy="6750473"/>
          </a:xfrm>
          <a:prstGeom prst="rect">
            <a:avLst/>
          </a:prstGeom>
          <a:solidFill>
            <a:srgbClr val="0B2F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6D44C41E-4DCF-2046-ABF5-E9C0A84F0D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0" y="5181600"/>
            <a:ext cx="2073244" cy="1600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D9F01C9-7A91-9248-B64E-848DAABAE09F}"/>
              </a:ext>
            </a:extLst>
          </p:cNvPr>
          <p:cNvSpPr/>
          <p:nvPr userDrawn="1"/>
        </p:nvSpPr>
        <p:spPr>
          <a:xfrm>
            <a:off x="152400" y="152400"/>
            <a:ext cx="9601200" cy="914400"/>
          </a:xfrm>
          <a:prstGeom prst="rect">
            <a:avLst/>
          </a:prstGeom>
          <a:solidFill>
            <a:srgbClr val="0B2F3A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71C3D78-512B-A641-8172-34050AB36E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9400" y="5410200"/>
            <a:ext cx="1324670" cy="107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78F8F42-270E-4341-A017-C03A3FF32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391275"/>
            <a:ext cx="68731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E31E2-13F1-E349-8D7A-65AFD0681F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0128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46B6DC4-35DF-ED47-9DE5-86899F906244}"/>
              </a:ext>
            </a:extLst>
          </p:cNvPr>
          <p:cNvSpPr/>
          <p:nvPr userDrawn="1"/>
        </p:nvSpPr>
        <p:spPr>
          <a:xfrm>
            <a:off x="9829800" y="76200"/>
            <a:ext cx="2286000" cy="6750473"/>
          </a:xfrm>
          <a:prstGeom prst="rect">
            <a:avLst/>
          </a:prstGeom>
          <a:solidFill>
            <a:srgbClr val="0B2F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6D44C41E-4DCF-2046-ABF5-E9C0A84F0D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0" y="5181600"/>
            <a:ext cx="2073244" cy="1600200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71C3D78-512B-A641-8172-34050AB36E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9400" y="5410200"/>
            <a:ext cx="1324670" cy="107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78F8F42-270E-4341-A017-C03A3FF32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391275"/>
            <a:ext cx="68731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E31E2-13F1-E349-8D7A-65AFD0681F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1672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77610-251C-5E47-AF94-767A82ADA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A6156-7473-1E40-99C7-531CE7286688}" type="datetime1">
              <a:rPr lang="en-US" altLang="en-US"/>
              <a:pPr>
                <a:defRPr/>
              </a:pPr>
              <a:t>9/14/22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A3CEB-4421-2D42-92F9-8907F4EE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9193C-4C62-0B48-A98B-AB55C85F1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7E31E2-13F1-E349-8D7A-65AFD0681F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50933B79-99C8-C646-BDA4-39109A942105}"/>
              </a:ext>
            </a:extLst>
          </p:cNvPr>
          <p:cNvSpPr/>
          <p:nvPr userDrawn="1"/>
        </p:nvSpPr>
        <p:spPr>
          <a:xfrm>
            <a:off x="0" y="24061"/>
            <a:ext cx="12188952" cy="6858000"/>
          </a:xfrm>
          <a:prstGeom prst="frame">
            <a:avLst>
              <a:gd name="adj1" fmla="val 1023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51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865D43C-DC71-1541-8A5E-632F70F69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06CCF-5AEB-BF49-AAF3-5218C6AFED16}" type="datetime1">
              <a:rPr lang="en-US" altLang="en-US"/>
              <a:pPr>
                <a:defRPr/>
              </a:pPr>
              <a:t>9/14/22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B431992-AF42-DD46-B5B1-E69A2551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9E667A5-99E1-2148-B67F-96D105BE8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A335BD-0089-964A-A744-12ED88C3C2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76906E91-596C-254F-8E1E-D803136EA037}"/>
              </a:ext>
            </a:extLst>
          </p:cNvPr>
          <p:cNvSpPr/>
          <p:nvPr userDrawn="1"/>
        </p:nvSpPr>
        <p:spPr>
          <a:xfrm>
            <a:off x="0" y="24061"/>
            <a:ext cx="12188952" cy="6858000"/>
          </a:xfrm>
          <a:prstGeom prst="frame">
            <a:avLst>
              <a:gd name="adj1" fmla="val 1023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76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9CC38D0-3DBD-4A49-B5F3-1549E522E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5C0E8-6267-884A-9548-56056CFD7CE0}" type="datetime1">
              <a:rPr lang="en-US" altLang="en-US"/>
              <a:pPr>
                <a:defRPr/>
              </a:pPr>
              <a:t>9/14/22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6DF30F0-0818-144B-B960-F5DDE5A67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3F9DB24-F106-3345-B360-181BA9F1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A7F3A-B097-0E4D-BEF7-8F8AA7262E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97C2DB5C-98E5-9E43-8D59-9C5A9F8CA74E}"/>
              </a:ext>
            </a:extLst>
          </p:cNvPr>
          <p:cNvSpPr/>
          <p:nvPr userDrawn="1"/>
        </p:nvSpPr>
        <p:spPr>
          <a:xfrm>
            <a:off x="0" y="24061"/>
            <a:ext cx="12188952" cy="6858000"/>
          </a:xfrm>
          <a:prstGeom prst="frame">
            <a:avLst>
              <a:gd name="adj1" fmla="val 1023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88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9E82EB1-53E5-AF47-A978-ED8601435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A7764-D300-A64E-A19C-1C544CD6668A}" type="datetime1">
              <a:rPr lang="en-US" altLang="en-US"/>
              <a:pPr>
                <a:defRPr/>
              </a:pPr>
              <a:t>9/14/22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57865FC-5FE6-C944-9F51-921F7DB4A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95A79D4-4CA2-7944-894B-B180E4B6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101661-CB56-F743-B397-3B8082E2A5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687479-78CD-6C41-B2FF-0162609CFFDE}"/>
              </a:ext>
            </a:extLst>
          </p:cNvPr>
          <p:cNvSpPr/>
          <p:nvPr userDrawn="1"/>
        </p:nvSpPr>
        <p:spPr>
          <a:xfrm>
            <a:off x="0" y="76200"/>
            <a:ext cx="12192000" cy="1066800"/>
          </a:xfrm>
          <a:prstGeom prst="rect">
            <a:avLst/>
          </a:prstGeom>
          <a:solidFill>
            <a:srgbClr val="0B2F3A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273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E398ADC-0585-CB48-80E4-53CC125D2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0EAD31-4683-974F-A0B9-20080FD0168C}" type="datetime1">
              <a:rPr lang="en-US" altLang="en-US"/>
              <a:pPr>
                <a:defRPr/>
              </a:pPr>
              <a:t>9/14/22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F47CE2B-5593-F449-AB1F-BEA017FED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5D41E4C-8DC8-284A-BADC-04A6C211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DEA59-C998-3D43-AC64-DCD926BD8F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564E9F0-5A27-C141-9C6B-28625052AFE6}"/>
              </a:ext>
            </a:extLst>
          </p:cNvPr>
          <p:cNvSpPr/>
          <p:nvPr userDrawn="1"/>
        </p:nvSpPr>
        <p:spPr>
          <a:xfrm>
            <a:off x="0" y="24061"/>
            <a:ext cx="12188952" cy="6858000"/>
          </a:xfrm>
          <a:prstGeom prst="frame">
            <a:avLst>
              <a:gd name="adj1" fmla="val 1023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56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09732B70-332F-0544-BCE8-E1AAC38E7A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03BD5B-68C3-FE4C-A0CE-1F01652CA5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6247" y="1898248"/>
            <a:ext cx="6099356" cy="1863524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8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DIVIDER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59C3BAF-BD1D-3143-BB41-122A757188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6425" y="3969835"/>
            <a:ext cx="6099175" cy="960438"/>
          </a:xfrm>
        </p:spPr>
        <p:txBody>
          <a:bodyPr/>
          <a:lstStyle>
            <a:lvl1pPr algn="l">
              <a:defRPr sz="4000" b="1" i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5559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348A8DD-BC99-F14C-A8AB-9F7D73D14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982E3-7C26-FB4E-81BE-1BCF8688F4E5}" type="datetime1">
              <a:rPr lang="en-US" altLang="en-US"/>
              <a:pPr>
                <a:defRPr/>
              </a:pPr>
              <a:t>9/14/22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D189D2C-4448-F04B-B6E5-FB8D2CC58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B5C71D0-B790-A940-8F23-4E94B212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233B1-3581-6D47-92EF-AF264A03F5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90693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817CFF6-4E37-4644-ABD0-792FE97A2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B6DD67-CF39-3043-8F8A-94C5FA2AD33A}" type="datetime1">
              <a:rPr lang="en-US" altLang="en-US"/>
              <a:pPr>
                <a:defRPr/>
              </a:pPr>
              <a:t>9/14/22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A214F16-414B-4A42-BC96-9E9C1C62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A86741-D28C-CC4F-A72F-A48A8FA06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6681EE-0FE2-DB40-99C7-154942B86A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6039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5FB03-DBE1-9E45-A482-375726E9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B32E91-E817-5041-8010-25A0A209C646}" type="datetime1">
              <a:rPr lang="en-US" altLang="en-US"/>
              <a:pPr>
                <a:defRPr/>
              </a:pPr>
              <a:t>9/14/22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AA7AA-ECA7-8A46-A4DF-CDEA2B54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B9722-D302-5B41-91BE-AE61BC070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C5AB4-41C8-764F-B937-C4385E37C4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41964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080E0-75BA-704D-B40F-6D899A099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7AA66-5FF7-4B46-BC92-BBC4C4923FC6}" type="datetime1">
              <a:rPr lang="en-US" altLang="en-US"/>
              <a:pPr>
                <a:defRPr/>
              </a:pPr>
              <a:t>9/14/22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C4798-B2D5-0B45-8E12-DA3D6CC21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74C62-250D-CB41-AF51-BDE973B5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75315-71DF-8D4E-A13D-28B95D171C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97475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7539" y="887639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7539" y="37036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4D309-AD37-9745-83CA-081C26E7CC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774947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26" y="1581235"/>
            <a:ext cx="11236351" cy="566309"/>
          </a:xfrm>
        </p:spPr>
        <p:txBody>
          <a:bodyPr/>
          <a:lstStyle>
            <a:lvl1pPr>
              <a:defRPr sz="3200">
                <a:latin typeface="Lucida Sans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87150"/>
            <a:ext cx="10363200" cy="2212572"/>
          </a:xfrm>
        </p:spPr>
        <p:txBody>
          <a:bodyPr lIns="457200" rIns="457200"/>
          <a:lstStyle>
            <a:lvl1pPr marL="459306" indent="-239178">
              <a:spcBef>
                <a:spcPts val="1600"/>
              </a:spcBef>
              <a:buSzPct val="100000"/>
              <a:buFont typeface="Arial" pitchFamily="34" charset="0"/>
              <a:buChar char="•"/>
              <a:defRPr sz="2667" b="0"/>
            </a:lvl1pPr>
            <a:lvl2pPr marL="679434" indent="-220128">
              <a:spcBef>
                <a:spcPts val="533"/>
              </a:spcBef>
              <a:buSzPct val="75000"/>
              <a:buFont typeface="Lucida Sans" panose="020B0602030504020204" pitchFamily="34" charset="0"/>
              <a:buChar char="–"/>
              <a:defRPr sz="2667"/>
            </a:lvl2pPr>
            <a:lvl3pPr marL="1060423" indent="-292601">
              <a:spcBef>
                <a:spcPts val="533"/>
              </a:spcBef>
              <a:buSzPct val="100000"/>
              <a:buFont typeface="Arial" panose="020B0604020202020204" pitchFamily="34" charset="0"/>
              <a:buChar char="•"/>
              <a:defRPr sz="2133"/>
            </a:lvl3pPr>
            <a:lvl4pPr marL="1219170" indent="-220128">
              <a:spcBef>
                <a:spcPts val="533"/>
              </a:spcBef>
              <a:buSzPct val="100000"/>
              <a:buFont typeface="Lucida Sans" panose="020B0602030504020204" pitchFamily="34" charset="0"/>
              <a:buChar char="–"/>
              <a:defRPr sz="2133"/>
            </a:lvl4pPr>
            <a:lvl5pPr marL="1439297" indent="-220128">
              <a:spcBef>
                <a:spcPts val="533"/>
              </a:spcBef>
              <a:buSzPct val="100000"/>
              <a:buFont typeface="Arial" pitchFamily="34" charset="0"/>
              <a:buChar char="•"/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581D517-D702-4679-8078-CADE7A1A51A3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4D59C9-D8C9-4074-A1E9-62D6AC57B5E9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8E13F62-19A0-49A0-A0A3-065944CDC9E6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44525F-A11F-437A-B1C0-0C7D3F6F20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626171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203200" y="6219827"/>
            <a:ext cx="5257800" cy="66675"/>
          </a:xfrm>
          <a:prstGeom prst="rect">
            <a:avLst/>
          </a:prstGeom>
          <a:gradFill flip="none" rotWithShape="1">
            <a:gsLst>
              <a:gs pos="0">
                <a:srgbClr val="0000CC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5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82880" y="6310313"/>
            <a:ext cx="487680" cy="365760"/>
          </a:xfrm>
          <a:prstGeom prst="ellipse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F1CD554-7799-49DF-AEC5-C0FF99555222}" type="slidenum">
              <a:rPr lang="en-US" sz="1400" b="0" i="0" smtClean="0">
                <a:solidFill>
                  <a:srgbClr val="190506"/>
                </a:solidFill>
                <a:latin typeface="Bookman Old Style" panose="02050604050505020204" pitchFamily="18" charset="0"/>
                <a:cs typeface="Kalinga" pitchFamily="34" charset="0"/>
              </a:rPr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b="0" i="0" dirty="0">
              <a:solidFill>
                <a:srgbClr val="190506"/>
              </a:solidFill>
              <a:latin typeface="Bookman Old Style" panose="02050604050505020204" pitchFamily="18" charset="0"/>
              <a:cs typeface="Kalinga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16200000">
            <a:off x="-847162" y="5075239"/>
            <a:ext cx="3190875" cy="88899"/>
          </a:xfrm>
          <a:prstGeom prst="rect">
            <a:avLst/>
          </a:prstGeom>
          <a:gradFill flip="none" rotWithShape="1">
            <a:gsLst>
              <a:gs pos="0">
                <a:srgbClr val="000099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5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203200" y="6219827"/>
            <a:ext cx="5257800" cy="66675"/>
          </a:xfrm>
          <a:prstGeom prst="rect">
            <a:avLst/>
          </a:prstGeom>
          <a:gradFill flip="none" rotWithShape="1">
            <a:gsLst>
              <a:gs pos="0">
                <a:srgbClr val="0000CC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5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929973-A2D2-4B8F-A93D-035C65F6F2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94237" y="164403"/>
            <a:ext cx="914400" cy="89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25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26" y="1581235"/>
            <a:ext cx="11236351" cy="566309"/>
          </a:xfrm>
        </p:spPr>
        <p:txBody>
          <a:bodyPr/>
          <a:lstStyle>
            <a:lvl1pPr>
              <a:defRPr sz="3200">
                <a:latin typeface="Lucida Sans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87150"/>
            <a:ext cx="10363200" cy="2212572"/>
          </a:xfrm>
        </p:spPr>
        <p:txBody>
          <a:bodyPr lIns="457200" rIns="457200"/>
          <a:lstStyle>
            <a:lvl1pPr marL="459306" indent="-239178">
              <a:spcBef>
                <a:spcPts val="1600"/>
              </a:spcBef>
              <a:buSzPct val="100000"/>
              <a:buFont typeface="Arial" pitchFamily="34" charset="0"/>
              <a:buChar char="•"/>
              <a:defRPr sz="2667" b="0"/>
            </a:lvl1pPr>
            <a:lvl2pPr marL="679434" indent="-220128">
              <a:spcBef>
                <a:spcPts val="533"/>
              </a:spcBef>
              <a:buSzPct val="75000"/>
              <a:buFont typeface="Lucida Sans" panose="020B0602030504020204" pitchFamily="34" charset="0"/>
              <a:buChar char="–"/>
              <a:defRPr sz="2667"/>
            </a:lvl2pPr>
            <a:lvl3pPr marL="1060423" indent="-292601">
              <a:spcBef>
                <a:spcPts val="533"/>
              </a:spcBef>
              <a:buSzPct val="100000"/>
              <a:buFont typeface="Arial" panose="020B0604020202020204" pitchFamily="34" charset="0"/>
              <a:buChar char="•"/>
              <a:defRPr sz="2133"/>
            </a:lvl3pPr>
            <a:lvl4pPr marL="1219170" indent="-220128">
              <a:spcBef>
                <a:spcPts val="533"/>
              </a:spcBef>
              <a:buSzPct val="100000"/>
              <a:buFont typeface="Lucida Sans" panose="020B0602030504020204" pitchFamily="34" charset="0"/>
              <a:buChar char="–"/>
              <a:defRPr sz="2133"/>
            </a:lvl4pPr>
            <a:lvl5pPr marL="1439297" indent="-220128">
              <a:spcBef>
                <a:spcPts val="533"/>
              </a:spcBef>
              <a:buSzPct val="100000"/>
              <a:buFont typeface="Arial" pitchFamily="34" charset="0"/>
              <a:buChar char="•"/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581D517-D702-4679-8078-CADE7A1A51A3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4D59C9-D8C9-4074-A1E9-62D6AC57B5E9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8E13F62-19A0-49A0-A0A3-065944CDC9E6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44525F-A11F-437A-B1C0-0C7D3F6F20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294972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26" y="1581235"/>
            <a:ext cx="11236351" cy="566309"/>
          </a:xfrm>
        </p:spPr>
        <p:txBody>
          <a:bodyPr/>
          <a:lstStyle>
            <a:lvl1pPr>
              <a:defRPr sz="3200">
                <a:latin typeface="Lucida Sans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87150"/>
            <a:ext cx="10363200" cy="2212572"/>
          </a:xfrm>
        </p:spPr>
        <p:txBody>
          <a:bodyPr lIns="457200" rIns="457200"/>
          <a:lstStyle>
            <a:lvl1pPr marL="459306" indent="-239178">
              <a:spcBef>
                <a:spcPts val="1600"/>
              </a:spcBef>
              <a:buSzPct val="100000"/>
              <a:buFont typeface="Arial" pitchFamily="34" charset="0"/>
              <a:buChar char="•"/>
              <a:defRPr sz="2667" b="0"/>
            </a:lvl1pPr>
            <a:lvl2pPr marL="679434" indent="-220128">
              <a:spcBef>
                <a:spcPts val="533"/>
              </a:spcBef>
              <a:buSzPct val="75000"/>
              <a:buFont typeface="Lucida Sans" panose="020B0602030504020204" pitchFamily="34" charset="0"/>
              <a:buChar char="–"/>
              <a:defRPr sz="2667"/>
            </a:lvl2pPr>
            <a:lvl3pPr marL="1060423" indent="-292601">
              <a:spcBef>
                <a:spcPts val="533"/>
              </a:spcBef>
              <a:buSzPct val="100000"/>
              <a:buFont typeface="Arial" panose="020B0604020202020204" pitchFamily="34" charset="0"/>
              <a:buChar char="•"/>
              <a:defRPr sz="2133"/>
            </a:lvl3pPr>
            <a:lvl4pPr marL="1219170" indent="-220128">
              <a:spcBef>
                <a:spcPts val="533"/>
              </a:spcBef>
              <a:buSzPct val="100000"/>
              <a:buFont typeface="Lucida Sans" panose="020B0602030504020204" pitchFamily="34" charset="0"/>
              <a:buChar char="–"/>
              <a:defRPr sz="2133"/>
            </a:lvl4pPr>
            <a:lvl5pPr marL="1439297" indent="-220128">
              <a:spcBef>
                <a:spcPts val="533"/>
              </a:spcBef>
              <a:buSzPct val="100000"/>
              <a:buFont typeface="Arial" pitchFamily="34" charset="0"/>
              <a:buChar char="•"/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581D517-D702-4679-8078-CADE7A1A51A3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4D59C9-D8C9-4074-A1E9-62D6AC57B5E9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8E13F62-19A0-49A0-A0A3-065944CDC9E6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44525F-A11F-437A-B1C0-0C7D3F6F20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795336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26" y="1581235"/>
            <a:ext cx="11236351" cy="566309"/>
          </a:xfrm>
        </p:spPr>
        <p:txBody>
          <a:bodyPr/>
          <a:lstStyle>
            <a:lvl1pPr>
              <a:defRPr sz="3200">
                <a:latin typeface="Lucida Sans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87150"/>
            <a:ext cx="10363200" cy="2212572"/>
          </a:xfrm>
        </p:spPr>
        <p:txBody>
          <a:bodyPr lIns="457200" rIns="457200"/>
          <a:lstStyle>
            <a:lvl1pPr marL="459306" indent="-239178">
              <a:spcBef>
                <a:spcPts val="1600"/>
              </a:spcBef>
              <a:buSzPct val="100000"/>
              <a:buFont typeface="Arial" pitchFamily="34" charset="0"/>
              <a:buChar char="•"/>
              <a:defRPr sz="2667" b="0"/>
            </a:lvl1pPr>
            <a:lvl2pPr marL="679434" indent="-220128">
              <a:spcBef>
                <a:spcPts val="533"/>
              </a:spcBef>
              <a:buSzPct val="75000"/>
              <a:buFont typeface="Lucida Sans" panose="020B0602030504020204" pitchFamily="34" charset="0"/>
              <a:buChar char="–"/>
              <a:defRPr sz="2667"/>
            </a:lvl2pPr>
            <a:lvl3pPr marL="1060423" indent="-292601">
              <a:spcBef>
                <a:spcPts val="533"/>
              </a:spcBef>
              <a:buSzPct val="100000"/>
              <a:buFont typeface="Arial" panose="020B0604020202020204" pitchFamily="34" charset="0"/>
              <a:buChar char="•"/>
              <a:defRPr sz="2133"/>
            </a:lvl3pPr>
            <a:lvl4pPr marL="1219170" indent="-220128">
              <a:spcBef>
                <a:spcPts val="533"/>
              </a:spcBef>
              <a:buSzPct val="100000"/>
              <a:buFont typeface="Lucida Sans" panose="020B0602030504020204" pitchFamily="34" charset="0"/>
              <a:buChar char="–"/>
              <a:defRPr sz="2133"/>
            </a:lvl4pPr>
            <a:lvl5pPr marL="1439297" indent="-220128">
              <a:spcBef>
                <a:spcPts val="533"/>
              </a:spcBef>
              <a:buSzPct val="100000"/>
              <a:buFont typeface="Arial" pitchFamily="34" charset="0"/>
              <a:buChar char="•"/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581D517-D702-4679-8078-CADE7A1A51A3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4D59C9-D8C9-4074-A1E9-62D6AC57B5E9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8E13F62-19A0-49A0-A0A3-065944CDC9E6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44525F-A11F-437A-B1C0-0C7D3F6F20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76239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EDE819F8-50DF-3048-914D-4E729909DB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03BD5B-68C3-FE4C-A0CE-1F01652CA5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41103" y="1796969"/>
            <a:ext cx="6099356" cy="1863524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8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DIVIDER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59C3BAF-BD1D-3143-BB41-122A757188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41281" y="4653413"/>
            <a:ext cx="6099175" cy="960438"/>
          </a:xfrm>
        </p:spPr>
        <p:txBody>
          <a:bodyPr/>
          <a:lstStyle>
            <a:lvl1pPr algn="ctr">
              <a:defRPr sz="4000" b="1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74014D-421D-4042-8820-A9F5D543F3B9}"/>
              </a:ext>
            </a:extLst>
          </p:cNvPr>
          <p:cNvCxnSpPr/>
          <p:nvPr userDrawn="1"/>
        </p:nvCxnSpPr>
        <p:spPr>
          <a:xfrm>
            <a:off x="3132234" y="4170179"/>
            <a:ext cx="604992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7844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26" y="1581235"/>
            <a:ext cx="11236351" cy="566309"/>
          </a:xfrm>
        </p:spPr>
        <p:txBody>
          <a:bodyPr/>
          <a:lstStyle>
            <a:lvl1pPr>
              <a:defRPr sz="3200">
                <a:latin typeface="Lucida Sans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87150"/>
            <a:ext cx="10363200" cy="2212572"/>
          </a:xfrm>
        </p:spPr>
        <p:txBody>
          <a:bodyPr lIns="457200" rIns="457200"/>
          <a:lstStyle>
            <a:lvl1pPr marL="459306" indent="-239178">
              <a:spcBef>
                <a:spcPts val="1600"/>
              </a:spcBef>
              <a:buSzPct val="100000"/>
              <a:buFont typeface="Arial" pitchFamily="34" charset="0"/>
              <a:buChar char="•"/>
              <a:defRPr sz="2667" b="0"/>
            </a:lvl1pPr>
            <a:lvl2pPr marL="679434" indent="-220128">
              <a:spcBef>
                <a:spcPts val="533"/>
              </a:spcBef>
              <a:buSzPct val="75000"/>
              <a:buFont typeface="Lucida Sans" panose="020B0602030504020204" pitchFamily="34" charset="0"/>
              <a:buChar char="–"/>
              <a:defRPr sz="2667"/>
            </a:lvl2pPr>
            <a:lvl3pPr marL="1060423" indent="-292601">
              <a:spcBef>
                <a:spcPts val="533"/>
              </a:spcBef>
              <a:buSzPct val="100000"/>
              <a:buFont typeface="Arial" panose="020B0604020202020204" pitchFamily="34" charset="0"/>
              <a:buChar char="•"/>
              <a:defRPr sz="2133"/>
            </a:lvl3pPr>
            <a:lvl4pPr marL="1219170" indent="-220128">
              <a:spcBef>
                <a:spcPts val="533"/>
              </a:spcBef>
              <a:buSzPct val="100000"/>
              <a:buFont typeface="Lucida Sans" panose="020B0602030504020204" pitchFamily="34" charset="0"/>
              <a:buChar char="–"/>
              <a:defRPr sz="2133"/>
            </a:lvl4pPr>
            <a:lvl5pPr marL="1439297" indent="-220128">
              <a:spcBef>
                <a:spcPts val="533"/>
              </a:spcBef>
              <a:buSzPct val="100000"/>
              <a:buFont typeface="Arial" pitchFamily="34" charset="0"/>
              <a:buChar char="•"/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581D517-D702-4679-8078-CADE7A1A51A3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4D59C9-D8C9-4074-A1E9-62D6AC57B5E9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8E13F62-19A0-49A0-A0A3-065944CDC9E6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44525F-A11F-437A-B1C0-0C7D3F6F20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235167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77600" y="1581120"/>
            <a:ext cx="11235840" cy="56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2933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914400" y="2287200"/>
            <a:ext cx="10362720" cy="2212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267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58944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26" y="1581235"/>
            <a:ext cx="11236351" cy="566309"/>
          </a:xfrm>
        </p:spPr>
        <p:txBody>
          <a:bodyPr/>
          <a:lstStyle>
            <a:lvl1pPr>
              <a:defRPr sz="3200">
                <a:latin typeface="Lucida Sans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87150"/>
            <a:ext cx="10363200" cy="2212572"/>
          </a:xfrm>
        </p:spPr>
        <p:txBody>
          <a:bodyPr lIns="457200" rIns="457200"/>
          <a:lstStyle>
            <a:lvl1pPr marL="459306" indent="-239178">
              <a:spcBef>
                <a:spcPts val="1600"/>
              </a:spcBef>
              <a:buSzPct val="100000"/>
              <a:buFont typeface="Arial" pitchFamily="34" charset="0"/>
              <a:buChar char="•"/>
              <a:defRPr sz="2667" b="0"/>
            </a:lvl1pPr>
            <a:lvl2pPr marL="679434" indent="-220128">
              <a:spcBef>
                <a:spcPts val="533"/>
              </a:spcBef>
              <a:buSzPct val="75000"/>
              <a:buFont typeface="Lucida Sans" panose="020B0602030504020204" pitchFamily="34" charset="0"/>
              <a:buChar char="–"/>
              <a:defRPr sz="2667"/>
            </a:lvl2pPr>
            <a:lvl3pPr marL="1060423" indent="-292601">
              <a:spcBef>
                <a:spcPts val="533"/>
              </a:spcBef>
              <a:buSzPct val="100000"/>
              <a:buFont typeface="Arial" panose="020B0604020202020204" pitchFamily="34" charset="0"/>
              <a:buChar char="•"/>
              <a:defRPr sz="2133"/>
            </a:lvl3pPr>
            <a:lvl4pPr marL="1219170" indent="-220128">
              <a:spcBef>
                <a:spcPts val="533"/>
              </a:spcBef>
              <a:buSzPct val="100000"/>
              <a:buFont typeface="Lucida Sans" panose="020B0602030504020204" pitchFamily="34" charset="0"/>
              <a:buChar char="–"/>
              <a:defRPr sz="2133"/>
            </a:lvl4pPr>
            <a:lvl5pPr marL="1439297" indent="-220128">
              <a:spcBef>
                <a:spcPts val="533"/>
              </a:spcBef>
              <a:buSzPct val="100000"/>
              <a:buFont typeface="Arial" pitchFamily="34" charset="0"/>
              <a:buChar char="•"/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FAFEC-CCB2-49BA-945D-50639016F429}" type="datetime1">
              <a:rPr lang="en-US" smtClean="0"/>
              <a:t>9/14/22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8CEB5D-8D20-480E-8CE7-B8A6038E7C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459966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26" y="1581235"/>
            <a:ext cx="11236351" cy="566309"/>
          </a:xfrm>
        </p:spPr>
        <p:txBody>
          <a:bodyPr/>
          <a:lstStyle>
            <a:lvl1pPr>
              <a:defRPr sz="3200">
                <a:latin typeface="Lucida Sans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87150"/>
            <a:ext cx="10363200" cy="2212572"/>
          </a:xfrm>
        </p:spPr>
        <p:txBody>
          <a:bodyPr lIns="457200" rIns="457200"/>
          <a:lstStyle>
            <a:lvl1pPr marL="459306" indent="-239178">
              <a:spcBef>
                <a:spcPts val="1600"/>
              </a:spcBef>
              <a:buSzPct val="100000"/>
              <a:buFont typeface="Arial" pitchFamily="34" charset="0"/>
              <a:buChar char="•"/>
              <a:defRPr sz="2667" b="0"/>
            </a:lvl1pPr>
            <a:lvl2pPr marL="679434" indent="-220128">
              <a:spcBef>
                <a:spcPts val="533"/>
              </a:spcBef>
              <a:buSzPct val="75000"/>
              <a:buFont typeface="Lucida Sans" panose="020B0602030504020204" pitchFamily="34" charset="0"/>
              <a:buChar char="–"/>
              <a:defRPr sz="2667"/>
            </a:lvl2pPr>
            <a:lvl3pPr marL="1060423" indent="-292601">
              <a:spcBef>
                <a:spcPts val="533"/>
              </a:spcBef>
              <a:buSzPct val="100000"/>
              <a:buFont typeface="Arial" panose="020B0604020202020204" pitchFamily="34" charset="0"/>
              <a:buChar char="•"/>
              <a:defRPr sz="2133"/>
            </a:lvl3pPr>
            <a:lvl4pPr marL="1219170" indent="-220128">
              <a:spcBef>
                <a:spcPts val="533"/>
              </a:spcBef>
              <a:buSzPct val="100000"/>
              <a:buFont typeface="Lucida Sans" panose="020B0602030504020204" pitchFamily="34" charset="0"/>
              <a:buChar char="–"/>
              <a:defRPr sz="2133"/>
            </a:lvl4pPr>
            <a:lvl5pPr marL="1439297" indent="-220128">
              <a:spcBef>
                <a:spcPts val="533"/>
              </a:spcBef>
              <a:buSzPct val="100000"/>
              <a:buFont typeface="Arial" pitchFamily="34" charset="0"/>
              <a:buChar char="•"/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581D517-D702-4679-8078-CADE7A1A51A3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4D59C9-D8C9-4074-A1E9-62D6AC57B5E9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8E13F62-19A0-49A0-A0A3-065944CDC9E6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44525F-A11F-437A-B1C0-0C7D3F6F20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483242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26" y="1581235"/>
            <a:ext cx="11236351" cy="566309"/>
          </a:xfrm>
        </p:spPr>
        <p:txBody>
          <a:bodyPr/>
          <a:lstStyle>
            <a:lvl1pPr>
              <a:defRPr sz="3200">
                <a:latin typeface="Lucida Sans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87150"/>
            <a:ext cx="10363200" cy="2212572"/>
          </a:xfrm>
        </p:spPr>
        <p:txBody>
          <a:bodyPr lIns="457200" rIns="457200"/>
          <a:lstStyle>
            <a:lvl1pPr marL="459306" indent="-239178">
              <a:spcBef>
                <a:spcPts val="1600"/>
              </a:spcBef>
              <a:buSzPct val="100000"/>
              <a:buFont typeface="Arial" pitchFamily="34" charset="0"/>
              <a:buChar char="•"/>
              <a:defRPr sz="2667" b="0"/>
            </a:lvl1pPr>
            <a:lvl2pPr marL="679434" indent="-220128">
              <a:spcBef>
                <a:spcPts val="533"/>
              </a:spcBef>
              <a:buSzPct val="75000"/>
              <a:buFont typeface="Lucida Sans" panose="020B0602030504020204" pitchFamily="34" charset="0"/>
              <a:buChar char="–"/>
              <a:defRPr sz="2667"/>
            </a:lvl2pPr>
            <a:lvl3pPr marL="1060423" indent="-292601">
              <a:spcBef>
                <a:spcPts val="533"/>
              </a:spcBef>
              <a:buSzPct val="100000"/>
              <a:buFont typeface="Arial" panose="020B0604020202020204" pitchFamily="34" charset="0"/>
              <a:buChar char="•"/>
              <a:defRPr sz="2133"/>
            </a:lvl3pPr>
            <a:lvl4pPr marL="1219170" indent="-220128">
              <a:spcBef>
                <a:spcPts val="533"/>
              </a:spcBef>
              <a:buSzPct val="100000"/>
              <a:buFont typeface="Lucida Sans" panose="020B0602030504020204" pitchFamily="34" charset="0"/>
              <a:buChar char="–"/>
              <a:defRPr sz="2133"/>
            </a:lvl4pPr>
            <a:lvl5pPr marL="1439297" indent="-220128">
              <a:spcBef>
                <a:spcPts val="533"/>
              </a:spcBef>
              <a:buSzPct val="100000"/>
              <a:buFont typeface="Arial" pitchFamily="34" charset="0"/>
              <a:buChar char="•"/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581D517-D702-4679-8078-CADE7A1A51A3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4D59C9-D8C9-4074-A1E9-62D6AC57B5E9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8E13F62-19A0-49A0-A0A3-065944CDC9E6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44525F-A11F-437A-B1C0-0C7D3F6F20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19488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219" y="903117"/>
            <a:ext cx="10363200" cy="480131"/>
          </a:xfrm>
        </p:spPr>
        <p:txBody>
          <a:bodyPr/>
          <a:lstStyle>
            <a:lvl1pPr>
              <a:defRPr sz="2800">
                <a:latin typeface="Lucida Sans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219" y="1543943"/>
            <a:ext cx="10363200" cy="1954894"/>
          </a:xfrm>
        </p:spPr>
        <p:txBody>
          <a:bodyPr/>
          <a:lstStyle>
            <a:lvl1pPr marL="344488" indent="-179388">
              <a:spcBef>
                <a:spcPts val="1200"/>
              </a:spcBef>
              <a:buSzPct val="100000"/>
              <a:buFont typeface="Arial" pitchFamily="34" charset="0"/>
              <a:buChar char="•"/>
              <a:defRPr sz="2600" b="0"/>
            </a:lvl1pPr>
            <a:lvl2pPr marL="509588" indent="-165100">
              <a:spcBef>
                <a:spcPts val="400"/>
              </a:spcBef>
              <a:buSzPct val="75000"/>
              <a:buFont typeface="Wingdings" pitchFamily="2" charset="2"/>
              <a:buChar char="§"/>
              <a:defRPr sz="2400"/>
            </a:lvl2pPr>
            <a:lvl3pPr marL="688975" indent="-179388">
              <a:spcBef>
                <a:spcPts val="400"/>
              </a:spcBef>
              <a:buSzPct val="100000"/>
              <a:buFont typeface="Lucida Sans" pitchFamily="34" charset="0"/>
              <a:buChar char="–"/>
              <a:defRPr/>
            </a:lvl3pPr>
            <a:lvl4pPr marL="914400" indent="-165100">
              <a:spcBef>
                <a:spcPts val="400"/>
              </a:spcBef>
              <a:buSzPct val="100000"/>
              <a:buFont typeface="Arial" pitchFamily="34" charset="0"/>
              <a:buChar char="•"/>
              <a:defRPr sz="2000"/>
            </a:lvl4pPr>
            <a:lvl5pPr marL="1079500" indent="-165100">
              <a:spcBef>
                <a:spcPts val="400"/>
              </a:spcBef>
              <a:buSzPct val="100000"/>
              <a:buFont typeface="Arial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87853A-D761-CF46-B522-8BBC76CE66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23904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185F3-CE7D-4D83-95D0-CFEE67EFD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A3365F-4D30-4954-B3CF-EE4D1CB9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69F72-EF6C-4E13-9C21-64529CCA8348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B780C7-FCCE-444E-9F6F-38E210D5F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3909F-B526-42C1-94AA-3C28FCA46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8D6D-6A23-4C02-B794-FBD1716C5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26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Bottom Left_Flatten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8EA882E-3E7B-AB40-9D94-975D147C27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03BD5B-68C3-FE4C-A0CE-1F01652CA5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278" y="2859468"/>
            <a:ext cx="6099356" cy="1863524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8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DIVIDER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59C3BAF-BD1D-3143-BB41-122A757188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278" y="5536148"/>
            <a:ext cx="6099175" cy="960438"/>
          </a:xfrm>
        </p:spPr>
        <p:txBody>
          <a:bodyPr/>
          <a:lstStyle>
            <a:lvl1pPr algn="l">
              <a:defRPr sz="4000" b="1" i="0" baseline="0">
                <a:solidFill>
                  <a:srgbClr val="00843D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EB9923-9B85-5F49-998B-F9F396E39C6D}"/>
              </a:ext>
            </a:extLst>
          </p:cNvPr>
          <p:cNvCxnSpPr/>
          <p:nvPr userDrawn="1"/>
        </p:nvCxnSpPr>
        <p:spPr>
          <a:xfrm>
            <a:off x="818707" y="5174733"/>
            <a:ext cx="6049927" cy="0"/>
          </a:xfrm>
          <a:prstGeom prst="line">
            <a:avLst/>
          </a:prstGeom>
          <a:ln w="57150">
            <a:solidFill>
              <a:srgbClr val="78B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620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7ECB2591-C49C-CC46-9996-2C015ECF10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4A6D3D3-72F6-6945-BCF2-6F546B0A39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4043" y="2685356"/>
            <a:ext cx="6099356" cy="1863524"/>
          </a:xfrm>
        </p:spPr>
        <p:txBody>
          <a:bodyPr>
            <a:noAutofit/>
          </a:bodyPr>
          <a:lstStyle>
            <a:lvl1pPr algn="r">
              <a:lnSpc>
                <a:spcPct val="80000"/>
              </a:lnSpc>
              <a:defRPr sz="8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DIVIDER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F951190-30B5-EC4F-86E2-6697F9F98C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573" y="4694844"/>
            <a:ext cx="6099175" cy="960438"/>
          </a:xfrm>
        </p:spPr>
        <p:txBody>
          <a:bodyPr/>
          <a:lstStyle>
            <a:lvl1pPr algn="r">
              <a:defRPr sz="4000" b="1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3285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76C854A0-985B-FB4B-AE4B-D28DD3D054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190500"/>
            <a:ext cx="12179300" cy="6667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7C8A01-5F5F-B149-AE08-54CAB7A23BEE}"/>
              </a:ext>
            </a:extLst>
          </p:cNvPr>
          <p:cNvSpPr txBox="1"/>
          <p:nvPr userDrawn="1"/>
        </p:nvSpPr>
        <p:spPr>
          <a:xfrm>
            <a:off x="-949124" y="145841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E4A180-36C6-214C-AFE1-F88469C12CBA}"/>
              </a:ext>
            </a:extLst>
          </p:cNvPr>
          <p:cNvSpPr txBox="1"/>
          <p:nvPr userDrawn="1"/>
        </p:nvSpPr>
        <p:spPr>
          <a:xfrm>
            <a:off x="-1215342" y="163203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43EAD14-4644-F340-8380-F40C21199F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466725"/>
            <a:ext cx="7542213" cy="666750"/>
          </a:xfrm>
        </p:spPr>
        <p:txBody>
          <a:bodyPr>
            <a:noAutofit/>
          </a:bodyPr>
          <a:lstStyle>
            <a:lvl1pPr algn="l">
              <a:defRPr sz="4000" b="1" i="0" baseline="0">
                <a:solidFill>
                  <a:srgbClr val="00843D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7AAC3C3D-E080-A045-B266-E3C073342B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07505"/>
            <a:ext cx="10515600" cy="666750"/>
          </a:xfrm>
        </p:spPr>
        <p:txBody>
          <a:bodyPr>
            <a:noAutofit/>
          </a:bodyPr>
          <a:lstStyle>
            <a:lvl1pPr algn="l">
              <a:defRPr sz="3600" b="1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FC61832-0E5F-FD40-8B98-9692C42A57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2664566"/>
            <a:ext cx="10515599" cy="3512395"/>
          </a:xfrm>
        </p:spPr>
        <p:txBody>
          <a:bodyPr/>
          <a:lstStyle>
            <a:lvl1pPr marL="514350" indent="-514350" algn="l">
              <a:buFont typeface="Arial" panose="020B0604020202020204" pitchFamily="34" charset="0"/>
              <a:buChar char="•"/>
              <a:defRPr/>
            </a:lvl1pPr>
            <a:lvl2pPr marL="685800" indent="-22860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Insert body copy</a:t>
            </a:r>
          </a:p>
          <a:p>
            <a:pPr lvl="0"/>
            <a:r>
              <a:rPr lang="en-US" dirty="0"/>
              <a:t>Insert body copy</a:t>
            </a:r>
          </a:p>
          <a:p>
            <a:pPr lvl="0"/>
            <a:r>
              <a:rPr lang="en-US" dirty="0"/>
              <a:t>Insert body copy</a:t>
            </a:r>
          </a:p>
        </p:txBody>
      </p:sp>
    </p:spTree>
    <p:extLst>
      <p:ext uri="{BB962C8B-B14F-4D97-AF65-F5344CB8AC3E}">
        <p14:creationId xmlns:p14="http://schemas.microsoft.com/office/powerpoint/2010/main" val="1058183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4F6D4F6A-D3FC-2149-83D5-614B95663E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190500"/>
            <a:ext cx="12179300" cy="6667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7C8A01-5F5F-B149-AE08-54CAB7A23BEE}"/>
              </a:ext>
            </a:extLst>
          </p:cNvPr>
          <p:cNvSpPr txBox="1"/>
          <p:nvPr userDrawn="1"/>
        </p:nvSpPr>
        <p:spPr>
          <a:xfrm>
            <a:off x="-949124" y="145841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E4A180-36C6-214C-AFE1-F88469C12CBA}"/>
              </a:ext>
            </a:extLst>
          </p:cNvPr>
          <p:cNvSpPr txBox="1"/>
          <p:nvPr userDrawn="1"/>
        </p:nvSpPr>
        <p:spPr>
          <a:xfrm>
            <a:off x="-1215342" y="163203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43EAD14-4644-F340-8380-F40C21199F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466725"/>
            <a:ext cx="7542213" cy="666750"/>
          </a:xfrm>
        </p:spPr>
        <p:txBody>
          <a:bodyPr>
            <a:noAutofit/>
          </a:bodyPr>
          <a:lstStyle>
            <a:lvl1pPr algn="l">
              <a:defRPr sz="4000" b="1" i="0" baseline="0">
                <a:solidFill>
                  <a:srgbClr val="00843D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7AAC3C3D-E080-A045-B266-E3C073342B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07505"/>
            <a:ext cx="10515600" cy="666750"/>
          </a:xfrm>
        </p:spPr>
        <p:txBody>
          <a:bodyPr>
            <a:noAutofit/>
          </a:bodyPr>
          <a:lstStyle>
            <a:lvl1pPr algn="l">
              <a:defRPr sz="3600" b="1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32619-E0E0-2D4A-9329-B3008A686B7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604305"/>
            <a:ext cx="10515600" cy="3676946"/>
          </a:xfrm>
        </p:spPr>
        <p:txBody>
          <a:bodyPr/>
          <a:lstStyle>
            <a:lvl1pPr algn="l"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09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B072F37-A819-BA4C-9399-19FBD5B13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1ABD099-0EB0-AC46-AB72-EA785E5CE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2BB2E6C-EF7C-554D-9F73-89F0DF9D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F6634C-BF1D-2D41-B706-79DDA8E039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9558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26" y="1581235"/>
            <a:ext cx="11236351" cy="566309"/>
          </a:xfrm>
        </p:spPr>
        <p:txBody>
          <a:bodyPr/>
          <a:lstStyle>
            <a:lvl1pPr>
              <a:defRPr sz="3200">
                <a:latin typeface="Lucida Sans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87150"/>
            <a:ext cx="10363200" cy="2212572"/>
          </a:xfrm>
        </p:spPr>
        <p:txBody>
          <a:bodyPr lIns="457200" rIns="457200"/>
          <a:lstStyle>
            <a:lvl1pPr marL="459306" indent="-239178">
              <a:spcBef>
                <a:spcPts val="1600"/>
              </a:spcBef>
              <a:buSzPct val="100000"/>
              <a:buFont typeface="Arial" pitchFamily="34" charset="0"/>
              <a:buChar char="•"/>
              <a:defRPr sz="2667" b="0"/>
            </a:lvl1pPr>
            <a:lvl2pPr marL="679434" indent="-220128">
              <a:spcBef>
                <a:spcPts val="533"/>
              </a:spcBef>
              <a:buSzPct val="75000"/>
              <a:buFont typeface="Lucida Sans" panose="020B0602030504020204" pitchFamily="34" charset="0"/>
              <a:buChar char="–"/>
              <a:defRPr sz="2667"/>
            </a:lvl2pPr>
            <a:lvl3pPr marL="1060423" indent="-292601">
              <a:spcBef>
                <a:spcPts val="533"/>
              </a:spcBef>
              <a:buSzPct val="100000"/>
              <a:buFont typeface="Arial" panose="020B0604020202020204" pitchFamily="34" charset="0"/>
              <a:buChar char="•"/>
              <a:defRPr sz="2133"/>
            </a:lvl3pPr>
            <a:lvl4pPr marL="1219170" indent="-220128">
              <a:spcBef>
                <a:spcPts val="533"/>
              </a:spcBef>
              <a:buSzPct val="100000"/>
              <a:buFont typeface="Lucida Sans" panose="020B0602030504020204" pitchFamily="34" charset="0"/>
              <a:buChar char="–"/>
              <a:defRPr sz="2133"/>
            </a:lvl4pPr>
            <a:lvl5pPr marL="1439297" indent="-220128">
              <a:spcBef>
                <a:spcPts val="533"/>
              </a:spcBef>
              <a:buSzPct val="100000"/>
              <a:buFont typeface="Arial" pitchFamily="34" charset="0"/>
              <a:buChar char="•"/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581D517-D702-4679-8078-CADE7A1A51A3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4D59C9-D8C9-4074-A1E9-62D6AC57B5E9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8E13F62-19A0-49A0-A0A3-065944CDC9E6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44525F-A11F-437A-B1C0-0C7D3F6F20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2162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B40F4-6BCF-AC44-B890-C628546A3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+mn-lt"/>
              </a:rPr>
              <a:t>Presentation Title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88C16-3DB6-8248-93AA-C2429707C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Description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2D5A6-89D6-624F-9080-4DAA8D6070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8E0DB-3507-D441-AB89-6CA72722338B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1FA2A-210D-6D41-A28D-CE404F5A4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F6B89-0CCD-8A40-9207-0F5BB3FBA9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9972E-B495-7D42-862D-914296B4C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0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8" r:id="rId4"/>
    <p:sldLayoutId id="2147483662" r:id="rId5"/>
    <p:sldLayoutId id="2147483653" r:id="rId6"/>
    <p:sldLayoutId id="2147483663" r:id="rId7"/>
    <p:sldLayoutId id="2147483670" r:id="rId8"/>
    <p:sldLayoutId id="2147483671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kern="120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r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D61CA6E-0CE6-C043-9D5B-64EA09F1D4B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6F2E04C8-70C4-0949-8199-05708A68D6C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288A7-AE5A-3143-A2BE-4E4133AF94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8E87F5A-7B2E-DF42-A379-778553AE432E}" type="datetime1">
              <a:rPr lang="en-US" altLang="en-US"/>
              <a:pPr>
                <a:defRPr/>
              </a:pPr>
              <a:t>9/14/22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3DDFF-211F-C840-B58A-7187F61F7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6033C-CA0D-9540-BD64-44EF643C8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A30E21F-D6EB-C84F-BEF5-B7A68CDB93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2A68DF87-3E98-7B40-9412-48B4231ED452}"/>
              </a:ext>
            </a:extLst>
          </p:cNvPr>
          <p:cNvSpPr/>
          <p:nvPr userDrawn="1"/>
        </p:nvSpPr>
        <p:spPr>
          <a:xfrm>
            <a:off x="0" y="24061"/>
            <a:ext cx="12188952" cy="6858000"/>
          </a:xfrm>
          <a:prstGeom prst="frame">
            <a:avLst>
              <a:gd name="adj1" fmla="val 1023"/>
            </a:avLst>
          </a:prstGeom>
          <a:solidFill>
            <a:srgbClr val="002060"/>
          </a:solidFill>
          <a:ln>
            <a:solidFill>
              <a:srgbClr val="1752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24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8" r:id="rId2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Relationship Id="rId9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resilientpowergrid.ai/rt-rmod/index.ht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esilientpowergrid.ai/rt-rmod/index.htm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1D436E-B15A-8945-BA99-E5F7CA98CA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0" y="3562351"/>
            <a:ext cx="10091738" cy="124398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Anurag K. Srivastava, Sanjeev </a:t>
            </a:r>
            <a:r>
              <a:rPr lang="en-US" b="1" dirty="0" err="1">
                <a:solidFill>
                  <a:schemeClr val="tx1"/>
                </a:solidFill>
              </a:rPr>
              <a:t>Pannala</a:t>
            </a:r>
            <a:r>
              <a:rPr lang="en-US" b="1" dirty="0">
                <a:solidFill>
                  <a:schemeClr val="tx1"/>
                </a:solidFill>
              </a:rPr>
              <a:t> and </a:t>
            </a:r>
            <a:r>
              <a:rPr lang="en-US" b="1" dirty="0" err="1">
                <a:solidFill>
                  <a:schemeClr val="tx1"/>
                </a:solidFill>
              </a:rPr>
              <a:t>Subir</a:t>
            </a:r>
            <a:r>
              <a:rPr lang="en-US" b="1" dirty="0">
                <a:solidFill>
                  <a:schemeClr val="tx1"/>
                </a:solidFill>
              </a:rPr>
              <a:t> Majumder</a:t>
            </a:r>
          </a:p>
          <a:p>
            <a:r>
              <a:rPr lang="en-US" b="1" dirty="0">
                <a:solidFill>
                  <a:schemeClr val="tx1"/>
                </a:solidFill>
              </a:rPr>
              <a:t>West Virginia University</a:t>
            </a:r>
          </a:p>
          <a:p>
            <a:r>
              <a:rPr lang="en-US" b="1" dirty="0">
                <a:solidFill>
                  <a:schemeClr val="tx1"/>
                </a:solidFill>
              </a:rPr>
              <a:t>Email: </a:t>
            </a:r>
            <a:r>
              <a:rPr lang="en-US" b="1" dirty="0" err="1">
                <a:solidFill>
                  <a:schemeClr val="tx1"/>
                </a:solidFill>
              </a:rPr>
              <a:t>anurag.srivastava@mail.wvu.edu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67506-261B-6245-AB5F-24A591F626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7897" y="5511568"/>
            <a:ext cx="11207692" cy="102620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 Panel Session presentations for the 2022 IEEE Power &amp; Energy Society General Meeting</a:t>
            </a:r>
          </a:p>
          <a:p>
            <a:r>
              <a:rPr lang="en-US" dirty="0"/>
              <a:t>Thursday, July 21, 2022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978786-E1EB-3843-9D40-197B5DED4C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8345" y="1659027"/>
            <a:ext cx="11537243" cy="760332"/>
          </a:xfrm>
        </p:spPr>
        <p:txBody>
          <a:bodyPr/>
          <a:lstStyle/>
          <a:p>
            <a:r>
              <a:rPr lang="en-US" sz="5700" dirty="0"/>
              <a:t>Real-Time Resiliency Monitoring and Decision Support (RT-RMOD)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80370-0644-F74C-8F3A-52EA3EAE1620}"/>
              </a:ext>
            </a:extLst>
          </p:cNvPr>
          <p:cNvSpPr txBox="1"/>
          <p:nvPr/>
        </p:nvSpPr>
        <p:spPr>
          <a:xfrm>
            <a:off x="1699327" y="203919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7145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CB06D9-BA35-46E9-9C6C-B3DF88505C22}"/>
              </a:ext>
            </a:extLst>
          </p:cNvPr>
          <p:cNvSpPr txBox="1">
            <a:spLocks noChangeArrowheads="1"/>
          </p:cNvSpPr>
          <p:nvPr/>
        </p:nvSpPr>
        <p:spPr>
          <a:xfrm>
            <a:off x="656169" y="147589"/>
            <a:ext cx="11535833" cy="7442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Lucida Sans" pitchFamily="34" charset="0"/>
                <a:ea typeface="+mj-ea"/>
                <a:cs typeface="+mj-cs"/>
              </a:defRPr>
            </a:lvl1pPr>
            <a:lvl2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Lucida Sans" pitchFamily="34" charset="0"/>
              </a:defRPr>
            </a:lvl2pPr>
            <a:lvl3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Lucida Sans" pitchFamily="34" charset="0"/>
              </a:defRPr>
            </a:lvl3pPr>
            <a:lvl4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Lucida Sans" pitchFamily="34" charset="0"/>
              </a:defRPr>
            </a:lvl4pPr>
            <a:lvl5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Lucida Sans" pitchFamily="34" charset="0"/>
              </a:defRPr>
            </a:lvl5pPr>
            <a:lvl6pPr marL="60958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1">
                <a:solidFill>
                  <a:schemeClr val="accent2"/>
                </a:solidFill>
                <a:latin typeface="Arial" charset="0"/>
              </a:defRPr>
            </a:lvl6pPr>
            <a:lvl7pPr marL="121917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1">
                <a:solidFill>
                  <a:schemeClr val="accent2"/>
                </a:solidFill>
                <a:latin typeface="Arial" charset="0"/>
              </a:defRPr>
            </a:lvl7pPr>
            <a:lvl8pPr marL="182875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1">
                <a:solidFill>
                  <a:schemeClr val="accent2"/>
                </a:solidFill>
                <a:latin typeface="Arial" charset="0"/>
              </a:defRPr>
            </a:lvl8pPr>
            <a:lvl9pPr marL="24383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1">
                <a:solidFill>
                  <a:schemeClr val="accent2"/>
                </a:solidFill>
                <a:latin typeface="Arial" charset="0"/>
              </a:defRPr>
            </a:lvl9pPr>
          </a:lstStyle>
          <a:p>
            <a:pPr defTabSz="914377"/>
            <a:r>
              <a:rPr lang="en-US" altLang="en-US" kern="0" dirty="0">
                <a:solidFill>
                  <a:srgbClr val="4F81BD"/>
                </a:solidFill>
              </a:rPr>
              <a:t>Multi-temporal Multidimensional Resilience Measure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59210E-1365-6A45-98E8-60E3A2BA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4800" y="6356352"/>
            <a:ext cx="2844800" cy="365125"/>
          </a:xfrm>
        </p:spPr>
        <p:txBody>
          <a:bodyPr/>
          <a:lstStyle/>
          <a:p>
            <a:pPr defTabSz="914377"/>
            <a:fld id="{829BDD85-A640-4C79-9AB6-AA2BC0F4F08C}" type="slidenum">
              <a:rPr lang="en-US">
                <a:ea typeface="ＭＳ Ｐゴシック" panose="020B0600070205080204" pitchFamily="34" charset="-128"/>
              </a:rPr>
              <a:pPr defTabSz="914377"/>
              <a:t>10</a:t>
            </a:fld>
            <a:endParaRPr lang="en-US">
              <a:ea typeface="ＭＳ Ｐゴシック" panose="020B0600070205080204" pitchFamily="34" charset="-128"/>
            </a:endParaRPr>
          </a:p>
        </p:txBody>
      </p:sp>
      <p:pic>
        <p:nvPicPr>
          <p:cNvPr id="7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D1F36BC-ACD5-A94D-946E-6280FC78DED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026" y="628367"/>
            <a:ext cx="11347575" cy="60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33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CC01285-2756-7C48-85CA-F35490F8EC78}"/>
              </a:ext>
            </a:extLst>
          </p:cNvPr>
          <p:cNvGrpSpPr/>
          <p:nvPr/>
        </p:nvGrpSpPr>
        <p:grpSpPr>
          <a:xfrm>
            <a:off x="304800" y="844951"/>
            <a:ext cx="11617124" cy="5654273"/>
            <a:chOff x="0" y="231163"/>
            <a:chExt cx="12191999" cy="6395674"/>
          </a:xfrm>
        </p:grpSpPr>
        <p:pic>
          <p:nvPicPr>
            <p:cNvPr id="8" name="Picture 7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BBC0B866-89C1-4937-A230-F1A52E25F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31163"/>
              <a:ext cx="12191999" cy="6395674"/>
            </a:xfrm>
            <a:prstGeom prst="rect">
              <a:avLst/>
            </a:prstGeom>
          </p:spPr>
        </p:pic>
        <p:pic>
          <p:nvPicPr>
            <p:cNvPr id="4" name="Picture 3" descr="Graphical user interface, application, Word&#10;&#10;Description automatically generated">
              <a:extLst>
                <a:ext uri="{FF2B5EF4-FFF2-40B4-BE49-F238E27FC236}">
                  <a16:creationId xmlns:a16="http://schemas.microsoft.com/office/drawing/2014/main" id="{6E68F8D3-8360-4252-9431-28144C6DB6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29783" y="989045"/>
              <a:ext cx="2947552" cy="121298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F770242-780A-BE47-90B5-3B8F4C718876}"/>
              </a:ext>
            </a:extLst>
          </p:cNvPr>
          <p:cNvSpPr txBox="1">
            <a:spLocks/>
          </p:cNvSpPr>
          <p:nvPr/>
        </p:nvSpPr>
        <p:spPr bwMode="auto">
          <a:xfrm>
            <a:off x="14468" y="266175"/>
            <a:ext cx="114300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900" dirty="0">
                <a:latin typeface="Arial" panose="020B0604020202020204" pitchFamily="34" charset="0"/>
                <a:cs typeface="Arial" panose="020B0604020202020204" pitchFamily="34" charset="0"/>
              </a:rPr>
              <a:t>RT-RMOD</a:t>
            </a:r>
          </a:p>
        </p:txBody>
      </p:sp>
    </p:spTree>
    <p:extLst>
      <p:ext uri="{BB962C8B-B14F-4D97-AF65-F5344CB8AC3E}">
        <p14:creationId xmlns:p14="http://schemas.microsoft.com/office/powerpoint/2010/main" val="3302880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FFF2230-BC52-7D46-AD2F-FE7C13CAB21A}"/>
              </a:ext>
            </a:extLst>
          </p:cNvPr>
          <p:cNvGrpSpPr/>
          <p:nvPr/>
        </p:nvGrpSpPr>
        <p:grpSpPr>
          <a:xfrm>
            <a:off x="354957" y="1126933"/>
            <a:ext cx="11430000" cy="5505361"/>
            <a:chOff x="0" y="704462"/>
            <a:chExt cx="12192000" cy="5449078"/>
          </a:xfrm>
        </p:grpSpPr>
        <p:pic>
          <p:nvPicPr>
            <p:cNvPr id="6" name="Picture 5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4E99CEA3-6B28-B948-A57C-FD214AA59F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704462"/>
              <a:ext cx="12192000" cy="5449078"/>
            </a:xfrm>
            <a:prstGeom prst="rect">
              <a:avLst/>
            </a:prstGeom>
          </p:spPr>
        </p:pic>
        <p:pic>
          <p:nvPicPr>
            <p:cNvPr id="7" name="Picture 6" descr="Graphical user interface, application, Word&#10;&#10;Description automatically generated">
              <a:extLst>
                <a:ext uri="{FF2B5EF4-FFF2-40B4-BE49-F238E27FC236}">
                  <a16:creationId xmlns:a16="http://schemas.microsoft.com/office/drawing/2014/main" id="{8178F7AF-48F3-C542-B4F7-185CCD161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31633" y="1026367"/>
              <a:ext cx="3470986" cy="142839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F770242-780A-BE47-90B5-3B8F4C718876}"/>
              </a:ext>
            </a:extLst>
          </p:cNvPr>
          <p:cNvSpPr txBox="1">
            <a:spLocks/>
          </p:cNvSpPr>
          <p:nvPr/>
        </p:nvSpPr>
        <p:spPr bwMode="auto">
          <a:xfrm>
            <a:off x="14468" y="358775"/>
            <a:ext cx="114300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900" dirty="0">
                <a:latin typeface="Arial" panose="020B0604020202020204" pitchFamily="34" charset="0"/>
                <a:cs typeface="Arial" panose="020B0604020202020204" pitchFamily="34" charset="0"/>
              </a:rPr>
              <a:t>RT-RMOD</a:t>
            </a:r>
          </a:p>
        </p:txBody>
      </p:sp>
    </p:spTree>
    <p:extLst>
      <p:ext uri="{BB962C8B-B14F-4D97-AF65-F5344CB8AC3E}">
        <p14:creationId xmlns:p14="http://schemas.microsoft.com/office/powerpoint/2010/main" val="3751266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1715438-A976-C345-7249-78AB7369021B}"/>
              </a:ext>
            </a:extLst>
          </p:cNvPr>
          <p:cNvSpPr txBox="1"/>
          <p:nvPr/>
        </p:nvSpPr>
        <p:spPr>
          <a:xfrm>
            <a:off x="458948" y="431395"/>
            <a:ext cx="213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Rockwell"/>
              </a:rPr>
              <a:t>Test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002060"/>
                </a:solidFill>
                <a:latin typeface="Rockwell"/>
              </a:rPr>
              <a:t>case-1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F075CD0-DFD4-CE0F-E447-7C14A18696F8}"/>
              </a:ext>
            </a:extLst>
          </p:cNvPr>
          <p:cNvSpPr txBox="1">
            <a:spLocks/>
          </p:cNvSpPr>
          <p:nvPr/>
        </p:nvSpPr>
        <p:spPr>
          <a:xfrm>
            <a:off x="458948" y="876124"/>
            <a:ext cx="4206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Revised 14-nodes test case</a:t>
            </a:r>
            <a:endParaRPr lang="en-US" sz="24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7" name="Picture 16" descr="Diagram, schematic&#10;&#10;Description automatically generated">
            <a:extLst>
              <a:ext uri="{FF2B5EF4-FFF2-40B4-BE49-F238E27FC236}">
                <a16:creationId xmlns:a16="http://schemas.microsoft.com/office/drawing/2014/main" id="{A4EDEAB1-5F7A-C3A7-6314-6252D0AB363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463" y="1553198"/>
            <a:ext cx="2561110" cy="1691597"/>
          </a:xfrm>
          <a:prstGeom prst="rect">
            <a:avLst/>
          </a:prstGeom>
        </p:spPr>
      </p:pic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5D8B27F8-98C8-A3FB-365E-4CB2294FDB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2525" y="3222508"/>
            <a:ext cx="4037610" cy="1033615"/>
          </a:xfrm>
          <a:prstGeom prst="rect">
            <a:avLst/>
          </a:prstGeom>
        </p:spPr>
      </p:pic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E0D6B062-570F-AA5E-E6CC-9D212708C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2525" y="4264793"/>
            <a:ext cx="4037610" cy="1900202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CBDE3912-91E1-DB6C-BB23-590EEEBCA67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555" y="4751512"/>
            <a:ext cx="2588967" cy="1941726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6D669D92-16CB-6E71-998F-DFE7FDAB0FB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4281" y="1071333"/>
            <a:ext cx="2561111" cy="1920834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5CC4B649-D808-9EE4-6876-C0C350DECBA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7823" y="2877964"/>
            <a:ext cx="2561111" cy="1920834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263D27A2-5340-CED1-9B5B-0CCB119949E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555" y="2850512"/>
            <a:ext cx="2561110" cy="1920832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FDB00B1A-6FDA-86E8-D047-E12ED828F45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4907" y="4751512"/>
            <a:ext cx="2517569" cy="1888175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2F73E513-E573-819A-B547-0BAE80BCD597}"/>
              </a:ext>
            </a:extLst>
          </p:cNvPr>
          <p:cNvSpPr txBox="1">
            <a:spLocks/>
          </p:cNvSpPr>
          <p:nvPr/>
        </p:nvSpPr>
        <p:spPr>
          <a:xfrm>
            <a:off x="4126021" y="1465349"/>
            <a:ext cx="4618260" cy="1710047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05740" indent="-205740" algn="l" rtl="0" eaLnBrk="1" latinLnBrk="0" hangingPunct="1">
              <a:spcBef>
                <a:spcPts val="45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0060" indent="-20574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3716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1540" indent="-13716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3716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03020" indent="-13716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508760" indent="-13716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714500" indent="-13716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05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920240" indent="-13716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5740" marR="0" lvl="0" indent="-20574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Assume DG-2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outage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at hour-9 because of an event-strike, and event alert is received at hour-4.</a:t>
            </a:r>
          </a:p>
          <a:p>
            <a:pPr marL="205740" marR="0" lvl="0" indent="-20574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 eco-mode, BESS has reached the minimum SOC limit when event-strike happened.</a:t>
            </a:r>
          </a:p>
          <a:p>
            <a:pPr marL="205740" marR="0" lvl="0" indent="-20574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805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EFA43E4-D369-46C1-425E-5C89604D1BD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19450" y="1154162"/>
            <a:ext cx="3675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400" b="1" dirty="0"/>
              <a:t>55-node islanded microgrid</a:t>
            </a:r>
            <a:endParaRPr lang="en-US" sz="2400" b="1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46CA8-80E2-1032-B99B-DE68D9D057A6}"/>
              </a:ext>
            </a:extLst>
          </p:cNvPr>
          <p:cNvSpPr txBox="1"/>
          <p:nvPr/>
        </p:nvSpPr>
        <p:spPr>
          <a:xfrm>
            <a:off x="419450" y="603663"/>
            <a:ext cx="2122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Test case-2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2568A8E-CD3E-3BE3-45FE-F696709EDE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9038" y="1014880"/>
            <a:ext cx="3140494" cy="2140337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C7F19B6-5BBF-DD74-0CC8-CAA85E8CCB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2762" y="2233837"/>
            <a:ext cx="6125399" cy="561919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30D8157-A146-0E29-6426-9E4BCFF499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2762" y="2634279"/>
            <a:ext cx="6338297" cy="794721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13804EB-5B7E-6306-9188-2A37095CF3F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525" y="3289135"/>
            <a:ext cx="5273366" cy="1361566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C59BAE1-788B-897E-0950-97FBAC389B6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243" y="4581650"/>
            <a:ext cx="5396866" cy="162297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4CF5A644-3585-007E-B815-AA5A53E0F24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4271" y="3303591"/>
            <a:ext cx="1959262" cy="1430801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9B4CC1A6-61DE-DD57-77C6-EA2D0A1743F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6292" y="4894438"/>
            <a:ext cx="2082993" cy="1444851"/>
          </a:xfrm>
          <a:prstGeom prst="rect">
            <a:avLst/>
          </a:prstGeom>
        </p:spPr>
      </p:pic>
      <p:pic>
        <p:nvPicPr>
          <p:cNvPr id="12" name="Picture 11" descr="Chart&#10;&#10;Description automatically generated with low confidence">
            <a:extLst>
              <a:ext uri="{FF2B5EF4-FFF2-40B4-BE49-F238E27FC236}">
                <a16:creationId xmlns:a16="http://schemas.microsoft.com/office/drawing/2014/main" id="{63009CDA-E1FE-93E3-67A5-7DFA114F274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7364" y="4894438"/>
            <a:ext cx="1859357" cy="162297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103121AF-82D7-2368-F288-42D485B3AFF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8689" y="3271468"/>
            <a:ext cx="1951924" cy="16229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A4E885-60BB-AA58-0D63-62D028D322DD}"/>
              </a:ext>
            </a:extLst>
          </p:cNvPr>
          <p:cNvSpPr txBox="1"/>
          <p:nvPr/>
        </p:nvSpPr>
        <p:spPr>
          <a:xfrm>
            <a:off x="1127629" y="1643106"/>
            <a:ext cx="4677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/>
                <a:ea typeface="+mn-ea"/>
                <a:cs typeface="+mn-cs"/>
              </a:rPr>
              <a:t>Resilience-mode guarantee better resilience than economic-mode </a:t>
            </a:r>
          </a:p>
        </p:txBody>
      </p:sp>
    </p:spTree>
    <p:extLst>
      <p:ext uri="{BB962C8B-B14F-4D97-AF65-F5344CB8AC3E}">
        <p14:creationId xmlns:p14="http://schemas.microsoft.com/office/powerpoint/2010/main" val="438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AA6F46-1679-4E8F-BBDF-028E2B4F030F}"/>
              </a:ext>
            </a:extLst>
          </p:cNvPr>
          <p:cNvSpPr txBox="1"/>
          <p:nvPr/>
        </p:nvSpPr>
        <p:spPr>
          <a:xfrm>
            <a:off x="710191" y="151063"/>
            <a:ext cx="11481809" cy="691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RT-RMOD Case Scenario: Two Stage Proactive Control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8264E5-3690-3640-A8CA-F2499DC0C6CC}"/>
              </a:ext>
            </a:extLst>
          </p:cNvPr>
          <p:cNvSpPr/>
          <p:nvPr/>
        </p:nvSpPr>
        <p:spPr>
          <a:xfrm>
            <a:off x="405391" y="4663152"/>
            <a:ext cx="11481809" cy="21821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2E5B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Outage of energized lines and energized generators due to expected events will cause more impact compared to unenergized lines and generators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52E5B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152E5B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Not all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2E5B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available switches available at the disposal of the operator are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152E5B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remotely operable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2E5B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When the forecast is certain, and disaster cannot be avoided, switching operations are important for resiliency improvement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2E5B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Two stage includes manually operated switch followed by automatic switches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52E5B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D96A40-F39E-E946-AFC1-0E24C45A1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lang="en-US" smtClean="0">
                <a:solidFill>
                  <a:srgbClr val="152E5B"/>
                </a:solidFill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52E5B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DF5C327-CA4A-7ED3-9ECE-38020DB94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7545" y="1215102"/>
            <a:ext cx="110871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53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AA6F46-1679-4E8F-BBDF-028E2B4F030F}"/>
              </a:ext>
            </a:extLst>
          </p:cNvPr>
          <p:cNvSpPr txBox="1"/>
          <p:nvPr/>
        </p:nvSpPr>
        <p:spPr>
          <a:xfrm>
            <a:off x="3040225" y="4380912"/>
            <a:ext cx="6111551" cy="10692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Two-Stage Proactive Control: Results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340C513-E91B-4C18-8E4B-FC6781FDBD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4247" y="275773"/>
            <a:ext cx="7301010" cy="38962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EB325A-7F48-4489-BC46-09D5956D7A88}"/>
              </a:ext>
            </a:extLst>
          </p:cNvPr>
          <p:cNvSpPr txBox="1"/>
          <p:nvPr/>
        </p:nvSpPr>
        <p:spPr>
          <a:xfrm>
            <a:off x="3197350" y="5630012"/>
            <a:ext cx="5797296" cy="768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52E5B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Scenario 1: Disaster strikes upon the network without prior preparation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52E5B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Scenario 2: Network is proactively reconfigured, but, to be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152E5B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outaged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52E5B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part removed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152E5B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apriori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52E5B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52E5B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Scenario 3: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152E5B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Outaged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52E5B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part is operated through remote switches, only minutes before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9FAAB0-98CD-A24E-9B5F-1B5D4CF1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lang="en-US" smtClean="0"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967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9540F2-E370-BD4D-AA3A-57846A730897}"/>
              </a:ext>
            </a:extLst>
          </p:cNvPr>
          <p:cNvSpPr txBox="1"/>
          <p:nvPr/>
        </p:nvSpPr>
        <p:spPr>
          <a:xfrm>
            <a:off x="1116978" y="173891"/>
            <a:ext cx="941963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DINGO: Digital </a:t>
            </a:r>
            <a:r>
              <a:rPr lang="en-US" sz="3200" dirty="0" err="1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assIstaNt</a:t>
            </a:r>
            <a:r>
              <a:rPr lang="en-US" sz="3200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 for Grid Operators (NLP based)</a:t>
            </a: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28CD66B6-269A-F442-8C1D-90CCF131F4A3}"/>
              </a:ext>
            </a:extLst>
          </p:cNvPr>
          <p:cNvSpPr txBox="1">
            <a:spLocks/>
          </p:cNvSpPr>
          <p:nvPr/>
        </p:nvSpPr>
        <p:spPr>
          <a:xfrm>
            <a:off x="11658600" y="6416343"/>
            <a:ext cx="15367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06676F3C-531E-164B-AC7D-3E00708F7F7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82" name="Picture 18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8CB219F-7D49-A240-9E79-53AC97A24C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917" y="894448"/>
            <a:ext cx="11042199" cy="539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3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94DFD2-D0AB-EDFA-D010-A8668F631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9075" y="274690"/>
            <a:ext cx="7542213" cy="66675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FB37A-CBCA-FAA9-5174-A145F56BC5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2" y="1377615"/>
            <a:ext cx="11306176" cy="452770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During extreme weather events, situational awareness and decision support is important for grid operator and tools is required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Resiliency Metric is needed for comparing alternative control actions 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Proactive control and corrective control are needed for operators or as autonomous control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RT-RMOD provides resiliency monitoring and decision support </a:t>
            </a:r>
          </a:p>
          <a:p>
            <a:pPr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38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B52FAB3-C2B7-B744-98AF-ED66E7EC4592}"/>
              </a:ext>
            </a:extLst>
          </p:cNvPr>
          <p:cNvSpPr/>
          <p:nvPr/>
        </p:nvSpPr>
        <p:spPr>
          <a:xfrm>
            <a:off x="955250" y="6133571"/>
            <a:ext cx="10042689" cy="400110"/>
          </a:xfrm>
          <a:prstGeom prst="rect">
            <a:avLst/>
          </a:prstGeom>
          <a:solidFill>
            <a:srgbClr val="003C69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Thanks to the DOE RADIANCE, DOE UI-ASSIST and NSF FW-HTF projects for supporting this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8CF29-8474-E843-92A1-46718B6E1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44115" y="1550933"/>
            <a:ext cx="2035175" cy="311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E8693-B7DE-864E-85B0-3E9DDFD6A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04" y="1885355"/>
            <a:ext cx="2439732" cy="2446189"/>
          </a:xfrm>
          <a:prstGeom prst="rect">
            <a:avLst/>
          </a:prstGeom>
        </p:spPr>
      </p:pic>
      <p:pic>
        <p:nvPicPr>
          <p:cNvPr id="8" name="Picture 2" descr="Amazon.com : Thank You Cards - Multilingual Thanks - Thanks Around the  World - Blank on the Inside - Includes Cards and Envelopes - 5.5&quot;x4.25&quot; (12  Pack) : Office Products">
            <a:extLst>
              <a:ext uri="{FF2B5EF4-FFF2-40B4-BE49-F238E27FC236}">
                <a16:creationId xmlns:a16="http://schemas.microsoft.com/office/drawing/2014/main" id="{9D614F13-6909-5248-8451-0F9F1AEE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975" y="790839"/>
            <a:ext cx="4616790" cy="311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88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078573-7499-4549-ADBC-735EAE46E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422" y="386292"/>
            <a:ext cx="8501447" cy="666750"/>
          </a:xfrm>
        </p:spPr>
        <p:txBody>
          <a:bodyPr/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Adverse Weather Events and Grid Resiliency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C4521BC-6FE4-FDA9-9EAD-7EE837B21B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3203505"/>
              </p:ext>
            </p:extLst>
          </p:nvPr>
        </p:nvGraphicFramePr>
        <p:xfrm>
          <a:off x="5443959" y="1445111"/>
          <a:ext cx="6621631" cy="5146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B976E74-8337-519F-400B-E8C2388D1A2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00" y="1160188"/>
            <a:ext cx="5108660" cy="55251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C9E387-A766-62C1-6944-5D5CBF5B7C24}"/>
              </a:ext>
            </a:extLst>
          </p:cNvPr>
          <p:cNvSpPr/>
          <p:nvPr/>
        </p:nvSpPr>
        <p:spPr>
          <a:xfrm>
            <a:off x="335299" y="1053042"/>
            <a:ext cx="51086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F274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Number of natural disasters in the United States from 1900 to 2016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52E8CC-65B7-114B-93ED-A47D119232C7}"/>
              </a:ext>
            </a:extLst>
          </p:cNvPr>
          <p:cNvSpPr/>
          <p:nvPr/>
        </p:nvSpPr>
        <p:spPr>
          <a:xfrm>
            <a:off x="8194874" y="2754774"/>
            <a:ext cx="2893671" cy="65107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8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F0926DA-06E7-1B4C-8F8D-3254433A83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4779360"/>
              </p:ext>
            </p:extLst>
          </p:nvPr>
        </p:nvGraphicFramePr>
        <p:xfrm>
          <a:off x="601795" y="1143000"/>
          <a:ext cx="4410333" cy="4828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9D8A2664-6037-D143-9D0C-B3AC0ADF6A1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458097"/>
            <a:ext cx="6450077" cy="2894703"/>
          </a:xfrm>
          <a:prstGeom prst="rect">
            <a:avLst/>
          </a:prstGeom>
        </p:spPr>
      </p:pic>
      <p:pic>
        <p:nvPicPr>
          <p:cNvPr id="12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E949DDA-D7FF-2A4E-AB41-DBEAAF6EA9A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011" y="3744534"/>
            <a:ext cx="6823351" cy="2942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54EE83-C7D7-D142-9D97-5FBBDCDD622C}"/>
              </a:ext>
            </a:extLst>
          </p:cNvPr>
          <p:cNvSpPr txBox="1"/>
          <p:nvPr/>
        </p:nvSpPr>
        <p:spPr>
          <a:xfrm>
            <a:off x="5885220" y="134035"/>
            <a:ext cx="48775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RPIA: Resiliency Planning and Investment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838917-D2D1-E74E-ACDE-E9D45EC7C1D5}"/>
              </a:ext>
            </a:extLst>
          </p:cNvPr>
          <p:cNvSpPr txBox="1"/>
          <p:nvPr/>
        </p:nvSpPr>
        <p:spPr>
          <a:xfrm>
            <a:off x="5409300" y="3429000"/>
            <a:ext cx="65344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RT-RMOD: Real-Time Resiliency Monitoring and Operational Decision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8B53A8-248C-9540-AA64-5326802B33DA}"/>
              </a:ext>
            </a:extLst>
          </p:cNvPr>
          <p:cNvSpPr/>
          <p:nvPr/>
        </p:nvSpPr>
        <p:spPr>
          <a:xfrm>
            <a:off x="5276849" y="3389096"/>
            <a:ext cx="6671362" cy="325538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671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085B94-F02D-8D4C-940B-B953FAD6F462}"/>
              </a:ext>
            </a:extLst>
          </p:cNvPr>
          <p:cNvGrpSpPr/>
          <p:nvPr/>
        </p:nvGrpSpPr>
        <p:grpSpPr>
          <a:xfrm>
            <a:off x="228600" y="708025"/>
            <a:ext cx="11589152" cy="5808522"/>
            <a:chOff x="0" y="492641"/>
            <a:chExt cx="12175500" cy="5497612"/>
          </a:xfrm>
        </p:grpSpPr>
        <p:pic>
          <p:nvPicPr>
            <p:cNvPr id="5" name="Picture 4" descr="A picture containing text, screenshot, indoor, monitor&#10;&#10;Description automatically generated">
              <a:extLst>
                <a:ext uri="{FF2B5EF4-FFF2-40B4-BE49-F238E27FC236}">
                  <a16:creationId xmlns:a16="http://schemas.microsoft.com/office/drawing/2014/main" id="{69C49516-F1D0-40C9-BD12-BF647B2AD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92641"/>
              <a:ext cx="12175500" cy="5497612"/>
            </a:xfrm>
            <a:prstGeom prst="rect">
              <a:avLst/>
            </a:prstGeom>
          </p:spPr>
        </p:pic>
        <p:pic>
          <p:nvPicPr>
            <p:cNvPr id="3" name="Picture 2" descr="Graphical user interface, application, Word&#10;&#10;Description automatically generated">
              <a:extLst>
                <a:ext uri="{FF2B5EF4-FFF2-40B4-BE49-F238E27FC236}">
                  <a16:creationId xmlns:a16="http://schemas.microsoft.com/office/drawing/2014/main" id="{BC6CE388-44EB-4D5F-BD76-BD493D758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41055" y="933061"/>
              <a:ext cx="3693914" cy="177282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F5F29C5-6FD6-B442-868B-554A7BEF287A}"/>
              </a:ext>
            </a:extLst>
          </p:cNvPr>
          <p:cNvSpPr/>
          <p:nvPr/>
        </p:nvSpPr>
        <p:spPr>
          <a:xfrm>
            <a:off x="3717785" y="6430673"/>
            <a:ext cx="4865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 tooltip="https://resilientpowergrid.ai/rt-rmod/index.htm"/>
              </a:rPr>
              <a:t>https://resilientpowergrid.ai/rt-rmod/index.htm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8B50AE-9B0C-1E4C-A069-F488828C786F}"/>
              </a:ext>
            </a:extLst>
          </p:cNvPr>
          <p:cNvSpPr txBox="1">
            <a:spLocks/>
          </p:cNvSpPr>
          <p:nvPr/>
        </p:nvSpPr>
        <p:spPr bwMode="auto">
          <a:xfrm>
            <a:off x="0" y="76200"/>
            <a:ext cx="114300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900" dirty="0">
                <a:latin typeface="Arial" panose="020B0604020202020204" pitchFamily="34" charset="0"/>
                <a:cs typeface="Arial" panose="020B0604020202020204" pitchFamily="34" charset="0"/>
              </a:rPr>
              <a:t>RT-RMOD</a:t>
            </a:r>
          </a:p>
        </p:txBody>
      </p:sp>
    </p:spTree>
    <p:extLst>
      <p:ext uri="{BB962C8B-B14F-4D97-AF65-F5344CB8AC3E}">
        <p14:creationId xmlns:p14="http://schemas.microsoft.com/office/powerpoint/2010/main" val="110617921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5F29C5-6FD6-B442-868B-554A7BEF287A}"/>
              </a:ext>
            </a:extLst>
          </p:cNvPr>
          <p:cNvSpPr/>
          <p:nvPr/>
        </p:nvSpPr>
        <p:spPr>
          <a:xfrm>
            <a:off x="3717785" y="6430673"/>
            <a:ext cx="4865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 tooltip="https://resilientpowergrid.ai/rt-rmod/index.htm"/>
              </a:rPr>
              <a:t>https://resilientpowergrid.ai/rt-rmod/index.htm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8B50AE-9B0C-1E4C-A069-F488828C786F}"/>
              </a:ext>
            </a:extLst>
          </p:cNvPr>
          <p:cNvSpPr txBox="1">
            <a:spLocks/>
          </p:cNvSpPr>
          <p:nvPr/>
        </p:nvSpPr>
        <p:spPr bwMode="auto">
          <a:xfrm>
            <a:off x="0" y="76200"/>
            <a:ext cx="114300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900" dirty="0">
                <a:latin typeface="Arial" panose="020B0604020202020204" pitchFamily="34" charset="0"/>
                <a:cs typeface="Arial" panose="020B0604020202020204" pitchFamily="34" charset="0"/>
              </a:rPr>
              <a:t>RT-RMOD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628DF5-E056-1B45-A9D1-88C9C21BDC1B}"/>
              </a:ext>
            </a:extLst>
          </p:cNvPr>
          <p:cNvGrpSpPr/>
          <p:nvPr/>
        </p:nvGrpSpPr>
        <p:grpSpPr>
          <a:xfrm>
            <a:off x="369420" y="708025"/>
            <a:ext cx="11321010" cy="5613998"/>
            <a:chOff x="0" y="777375"/>
            <a:chExt cx="12192000" cy="5303250"/>
          </a:xfrm>
        </p:grpSpPr>
        <p:pic>
          <p:nvPicPr>
            <p:cNvPr id="14" name="Picture 13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B114F1B4-B0BA-8549-9B36-DD46772D91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777375"/>
              <a:ext cx="12192000" cy="5303250"/>
            </a:xfrm>
            <a:prstGeom prst="rect">
              <a:avLst/>
            </a:prstGeom>
          </p:spPr>
        </p:pic>
        <p:pic>
          <p:nvPicPr>
            <p:cNvPr id="15" name="Picture 14" descr="Graphical user interface, application, Word&#10;&#10;Description automatically generated">
              <a:extLst>
                <a:ext uri="{FF2B5EF4-FFF2-40B4-BE49-F238E27FC236}">
                  <a16:creationId xmlns:a16="http://schemas.microsoft.com/office/drawing/2014/main" id="{0A2CD16D-2041-D942-A251-3B2A30A09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71592" y="1166328"/>
              <a:ext cx="3191070" cy="179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3591181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3DC50-AFB8-42C1-A34B-CFAB1AFFE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129" y="96473"/>
            <a:ext cx="4986011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Defining Resilience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B334B-BFA2-40CD-B183-B2E5B687F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6" y="1150698"/>
            <a:ext cx="6901525" cy="2791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definitions exist.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on critical loads for distribution grids. 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"Resilience – Ability of the system to supply its critical loads, even in the presence of multiple contingencies".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545EE6-0878-49BD-ABD7-C12772F131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89" y="10"/>
            <a:ext cx="4260803" cy="4151910"/>
          </a:xfrm>
          <a:custGeom>
            <a:avLst/>
            <a:gdLst/>
            <a:ahLst/>
            <a:cxnLst/>
            <a:rect l="l" t="t" r="r" b="b"/>
            <a:pathLst>
              <a:path w="5681097" h="4151920">
                <a:moveTo>
                  <a:pt x="0" y="0"/>
                </a:moveTo>
                <a:lnTo>
                  <a:pt x="5611423" y="0"/>
                </a:lnTo>
                <a:lnTo>
                  <a:pt x="5663241" y="339527"/>
                </a:lnTo>
                <a:cubicBezTo>
                  <a:pt x="5675049" y="455800"/>
                  <a:pt x="5681097" y="573775"/>
                  <a:pt x="5681097" y="693164"/>
                </a:cubicBezTo>
                <a:cubicBezTo>
                  <a:pt x="5681097" y="2603383"/>
                  <a:pt x="4132560" y="4151920"/>
                  <a:pt x="2222343" y="4151920"/>
                </a:cubicBezTo>
                <a:cubicBezTo>
                  <a:pt x="1386622" y="4151920"/>
                  <a:pt x="620129" y="3855520"/>
                  <a:pt x="22252" y="3362108"/>
                </a:cubicBezTo>
                <a:lnTo>
                  <a:pt x="0" y="3341884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8CD48-5D04-5641-952C-98F9C7B0AA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1473043" y="4483316"/>
            <a:ext cx="3861692" cy="2409190"/>
          </a:xfrm>
          <a:custGeom>
            <a:avLst/>
            <a:gdLst/>
            <a:ahLst/>
            <a:cxnLst/>
            <a:rect l="l" t="t" r="r" b="b"/>
            <a:pathLst>
              <a:path w="5148922" h="2409190">
                <a:moveTo>
                  <a:pt x="2574461" y="0"/>
                </a:moveTo>
                <a:cubicBezTo>
                  <a:pt x="3911983" y="0"/>
                  <a:pt x="5012087" y="1016507"/>
                  <a:pt x="5144375" y="2319127"/>
                </a:cubicBezTo>
                <a:lnTo>
                  <a:pt x="5148922" y="2409190"/>
                </a:lnTo>
                <a:lnTo>
                  <a:pt x="0" y="2409190"/>
                </a:lnTo>
                <a:lnTo>
                  <a:pt x="4548" y="2319127"/>
                </a:lnTo>
                <a:cubicBezTo>
                  <a:pt x="136837" y="1016507"/>
                  <a:pt x="1236939" y="0"/>
                  <a:pt x="2574461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0B90AE-1152-6F48-A6F3-D906DB11640A}"/>
              </a:ext>
            </a:extLst>
          </p:cNvPr>
          <p:cNvSpPr txBox="1"/>
          <p:nvPr/>
        </p:nvSpPr>
        <p:spPr>
          <a:xfrm>
            <a:off x="5315983" y="4999565"/>
            <a:ext cx="693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IEEE PES PSDP definition and metric for resilience WG, PES T&amp;D Distribution System Resiliency, PSOPE tools for resilience, AMPS Resilience Metrics and Evaluation Methods and CIGRE WG 4.47 and 2.25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6EF621-FE39-6846-8CA2-1C2792F883F9}"/>
              </a:ext>
            </a:extLst>
          </p:cNvPr>
          <p:cNvSpPr txBox="1"/>
          <p:nvPr/>
        </p:nvSpPr>
        <p:spPr>
          <a:xfrm>
            <a:off x="5268687" y="3711122"/>
            <a:ext cx="6901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FERC: The ability to withstand and reduce the magnitude and/or duration of disruptive events, which include the capacity to anticipate, absorb/withstand, adapt to, and/or rapidly recover from such an event.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9E12BB-0407-C140-8882-3736770B153E}"/>
              </a:ext>
            </a:extLst>
          </p:cNvPr>
          <p:cNvSpPr/>
          <p:nvPr/>
        </p:nvSpPr>
        <p:spPr>
          <a:xfrm>
            <a:off x="5370593" y="6207450"/>
            <a:ext cx="6799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Kandaperumal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A.K. Srivastava, “Resilience of the Electric Distribution Systems: Concepts, Classification, Assessment, Challenges, and Research Needs”, IET Cyber-Physical Systems: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Theory &amp; Applications, 2019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1E9E57-7565-7547-A50D-A7DFC499FF0A}"/>
              </a:ext>
            </a:extLst>
          </p:cNvPr>
          <p:cNvSpPr/>
          <p:nvPr/>
        </p:nvSpPr>
        <p:spPr>
          <a:xfrm>
            <a:off x="10839797" y="4015850"/>
            <a:ext cx="1163782" cy="3234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7F55AC-F8B0-774D-BEF2-0D93D3647142}"/>
              </a:ext>
            </a:extLst>
          </p:cNvPr>
          <p:cNvSpPr/>
          <p:nvPr/>
        </p:nvSpPr>
        <p:spPr>
          <a:xfrm>
            <a:off x="5268685" y="4265543"/>
            <a:ext cx="1775467" cy="2963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3879D0-1EBF-154F-8E12-E6EBC712E84F}"/>
              </a:ext>
            </a:extLst>
          </p:cNvPr>
          <p:cNvSpPr/>
          <p:nvPr/>
        </p:nvSpPr>
        <p:spPr>
          <a:xfrm>
            <a:off x="9372600" y="4277617"/>
            <a:ext cx="770295" cy="35683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2BCB466-D860-CA4B-BE7F-E2427060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82592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/>
      <p:bldP spid="9" grpId="0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C6F7D1-0F7E-4B00-8530-BE8008F0D8B4}"/>
              </a:ext>
            </a:extLst>
          </p:cNvPr>
          <p:cNvGrpSpPr/>
          <p:nvPr/>
        </p:nvGrpSpPr>
        <p:grpSpPr>
          <a:xfrm>
            <a:off x="6096001" y="509193"/>
            <a:ext cx="6577399" cy="1371600"/>
            <a:chOff x="6096000" y="509193"/>
            <a:chExt cx="6577398" cy="1371600"/>
          </a:xfrm>
          <a:solidFill>
            <a:srgbClr val="002060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A9EBB9C-B9AB-457B-B632-3A13ADA4111F}"/>
                </a:ext>
              </a:extLst>
            </p:cNvPr>
            <p:cNvSpPr/>
            <p:nvPr/>
          </p:nvSpPr>
          <p:spPr>
            <a:xfrm>
              <a:off x="6096000" y="509193"/>
              <a:ext cx="6096000" cy="1371600"/>
            </a:xfrm>
            <a:custGeom>
              <a:avLst/>
              <a:gdLst>
                <a:gd name="connsiteX0" fmla="*/ 0 w 5638800"/>
                <a:gd name="connsiteY0" fmla="*/ 0 h 1371600"/>
                <a:gd name="connsiteX1" fmla="*/ 5638800 w 5638800"/>
                <a:gd name="connsiteY1" fmla="*/ 0 h 1371600"/>
                <a:gd name="connsiteX2" fmla="*/ 5638800 w 5638800"/>
                <a:gd name="connsiteY2" fmla="*/ 479422 h 1371600"/>
                <a:gd name="connsiteX3" fmla="*/ 5635266 w 5638800"/>
                <a:gd name="connsiteY3" fmla="*/ 479066 h 1371600"/>
                <a:gd name="connsiteX4" fmla="*/ 5428532 w 5638800"/>
                <a:gd name="connsiteY4" fmla="*/ 685800 h 1371600"/>
                <a:gd name="connsiteX5" fmla="*/ 5635266 w 5638800"/>
                <a:gd name="connsiteY5" fmla="*/ 892534 h 1371600"/>
                <a:gd name="connsiteX6" fmla="*/ 5638800 w 5638800"/>
                <a:gd name="connsiteY6" fmla="*/ 892178 h 1371600"/>
                <a:gd name="connsiteX7" fmla="*/ 5638800 w 5638800"/>
                <a:gd name="connsiteY7" fmla="*/ 1371600 h 1371600"/>
                <a:gd name="connsiteX8" fmla="*/ 0 w 5638800"/>
                <a:gd name="connsiteY8" fmla="*/ 137160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38800" h="1371600">
                  <a:moveTo>
                    <a:pt x="0" y="0"/>
                  </a:moveTo>
                  <a:lnTo>
                    <a:pt x="5638800" y="0"/>
                  </a:lnTo>
                  <a:lnTo>
                    <a:pt x="5638800" y="479422"/>
                  </a:lnTo>
                  <a:lnTo>
                    <a:pt x="5635266" y="479066"/>
                  </a:lnTo>
                  <a:cubicBezTo>
                    <a:pt x="5521090" y="479066"/>
                    <a:pt x="5428532" y="571624"/>
                    <a:pt x="5428532" y="685800"/>
                  </a:cubicBezTo>
                  <a:cubicBezTo>
                    <a:pt x="5428532" y="799976"/>
                    <a:pt x="5521090" y="892534"/>
                    <a:pt x="5635266" y="892534"/>
                  </a:cubicBezTo>
                  <a:lnTo>
                    <a:pt x="5638800" y="892178"/>
                  </a:lnTo>
                  <a:lnTo>
                    <a:pt x="5638800" y="1371600"/>
                  </a:lnTo>
                  <a:lnTo>
                    <a:pt x="0" y="1371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377" eaLnBrk="0" hangingPunct="0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BC10E3C-F700-4013-B472-EE2F36D77D65}"/>
                </a:ext>
              </a:extLst>
            </p:cNvPr>
            <p:cNvSpPr/>
            <p:nvPr/>
          </p:nvSpPr>
          <p:spPr>
            <a:xfrm>
              <a:off x="12079777" y="1104872"/>
              <a:ext cx="180242" cy="1802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eaLnBrk="0" hangingPunct="0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489EB07-DF76-4616-8D72-54C5EF0B821B}"/>
                </a:ext>
              </a:extLst>
            </p:cNvPr>
            <p:cNvSpPr/>
            <p:nvPr/>
          </p:nvSpPr>
          <p:spPr>
            <a:xfrm rot="13500000">
              <a:off x="11763152" y="729897"/>
              <a:ext cx="910246" cy="910246"/>
            </a:xfrm>
            <a:prstGeom prst="arc">
              <a:avLst>
                <a:gd name="adj1" fmla="val 13695927"/>
                <a:gd name="adj2" fmla="val 2489019"/>
              </a:avLst>
            </a:prstGeom>
            <a:grpFill/>
            <a:ln w="38100" cap="rnd">
              <a:solidFill>
                <a:schemeClr val="bg1">
                  <a:lumMod val="9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77" eaLnBrk="0" hangingPunct="0"/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BD09256-2360-4931-A15C-894E2F25F29D}"/>
              </a:ext>
            </a:extLst>
          </p:cNvPr>
          <p:cNvSpPr/>
          <p:nvPr/>
        </p:nvSpPr>
        <p:spPr>
          <a:xfrm>
            <a:off x="2" y="0"/>
            <a:ext cx="6095999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C6562D-805D-4DCF-9F0A-CE0275A17EDE}"/>
              </a:ext>
            </a:extLst>
          </p:cNvPr>
          <p:cNvSpPr/>
          <p:nvPr/>
        </p:nvSpPr>
        <p:spPr>
          <a:xfrm>
            <a:off x="1747052" y="1769418"/>
            <a:ext cx="2667000" cy="461665"/>
          </a:xfrm>
          <a:prstGeom prst="roundRect">
            <a:avLst>
              <a:gd name="adj" fmla="val 50000"/>
            </a:avLst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F2E84-2961-4323-B516-36F4BF0812BD}"/>
              </a:ext>
            </a:extLst>
          </p:cNvPr>
          <p:cNvSpPr txBox="1"/>
          <p:nvPr/>
        </p:nvSpPr>
        <p:spPr>
          <a:xfrm>
            <a:off x="624372" y="2266952"/>
            <a:ext cx="4912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eaLnBrk="0" hangingPunct="0"/>
            <a:r>
              <a:rPr lang="en-US" sz="80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A.</a:t>
            </a:r>
            <a:r>
              <a:rPr lang="en-US" sz="8000" b="1" dirty="0">
                <a:solidFill>
                  <a:srgbClr val="837AD9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W.R.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02A2-E436-4D00-8F9D-4231677F6A5F}"/>
              </a:ext>
            </a:extLst>
          </p:cNvPr>
          <p:cNvSpPr txBox="1"/>
          <p:nvPr/>
        </p:nvSpPr>
        <p:spPr>
          <a:xfrm>
            <a:off x="787400" y="1799016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eaLnBrk="0" hangingPunct="0"/>
            <a:r>
              <a: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Before Event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090DBC-F4E3-4124-87B4-F61322613228}"/>
              </a:ext>
            </a:extLst>
          </p:cNvPr>
          <p:cNvSpPr txBox="1"/>
          <p:nvPr/>
        </p:nvSpPr>
        <p:spPr>
          <a:xfrm>
            <a:off x="611978" y="3481421"/>
            <a:ext cx="4846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eaLnBrk="0" hangingPunct="0"/>
            <a:r>
              <a:rPr lang="en-US" sz="2000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Inspired by CDC Public Health Emergency Preparedness and Response and Weighted Sum Model (WSM).</a:t>
            </a:r>
          </a:p>
          <a:p>
            <a:pPr algn="ctr" defTabSz="914377" eaLnBrk="0" hangingPunct="0"/>
            <a:endParaRPr lang="en-US" sz="2000" dirty="0">
              <a:solidFill>
                <a:prstClr val="white">
                  <a:lumMod val="95000"/>
                </a:prst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7207EA-1417-4190-8024-81E94E13D2A0}"/>
              </a:ext>
            </a:extLst>
          </p:cNvPr>
          <p:cNvGrpSpPr/>
          <p:nvPr/>
        </p:nvGrpSpPr>
        <p:grpSpPr>
          <a:xfrm>
            <a:off x="6696080" y="489090"/>
            <a:ext cx="4702171" cy="1906269"/>
            <a:chOff x="6681901" y="1442950"/>
            <a:chExt cx="4702170" cy="190626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717EA6-E7F3-4391-B98D-27E9C27FE487}"/>
                </a:ext>
              </a:extLst>
            </p:cNvPr>
            <p:cNvSpPr txBox="1"/>
            <p:nvPr/>
          </p:nvSpPr>
          <p:spPr>
            <a:xfrm>
              <a:off x="6681901" y="1442950"/>
              <a:ext cx="28289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hangingPunct="0"/>
              <a:r>
                <a:rPr lang="en-US" sz="3200" b="1" dirty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Anticipate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1528AB-DBBA-4B0A-9A2B-DBCE63FEAE19}"/>
                </a:ext>
              </a:extLst>
            </p:cNvPr>
            <p:cNvSpPr txBox="1"/>
            <p:nvPr/>
          </p:nvSpPr>
          <p:spPr>
            <a:xfrm>
              <a:off x="6681901" y="1964224"/>
              <a:ext cx="4702170" cy="1384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hangingPunct="0"/>
              <a:r>
                <a:rPr lang="en-US" sz="2100" dirty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How well is the system prepared for the predicted impact of an incoming event?</a:t>
              </a:r>
            </a:p>
            <a:p>
              <a:pPr defTabSz="914377" eaLnBrk="0" hangingPunct="0"/>
              <a:endParaRPr lang="en-US" sz="2100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2682C6-FC40-4646-B710-7744C019443A}"/>
              </a:ext>
            </a:extLst>
          </p:cNvPr>
          <p:cNvGrpSpPr/>
          <p:nvPr/>
        </p:nvGrpSpPr>
        <p:grpSpPr>
          <a:xfrm>
            <a:off x="6696080" y="2000252"/>
            <a:ext cx="4702171" cy="1352271"/>
            <a:chOff x="6681901" y="1442950"/>
            <a:chExt cx="4702170" cy="135227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991B25-EF91-4E1F-A8E0-FACBFBF590EA}"/>
                </a:ext>
              </a:extLst>
            </p:cNvPr>
            <p:cNvSpPr txBox="1"/>
            <p:nvPr/>
          </p:nvSpPr>
          <p:spPr>
            <a:xfrm>
              <a:off x="6681901" y="1442950"/>
              <a:ext cx="3057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hangingPunct="0"/>
              <a:r>
                <a:rPr lang="en-US" sz="3200" b="1" dirty="0">
                  <a:solidFill>
                    <a:srgbClr val="837AD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Withstand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D62ED7-CE30-4389-8FD4-4D1060D57BBC}"/>
                </a:ext>
              </a:extLst>
            </p:cNvPr>
            <p:cNvSpPr txBox="1"/>
            <p:nvPr/>
          </p:nvSpPr>
          <p:spPr>
            <a:xfrm>
              <a:off x="6681901" y="1964224"/>
              <a:ext cx="4702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hangingPunct="0"/>
              <a:r>
                <a:rPr lang="en-US" sz="1600" dirty="0">
                  <a:solidFill>
                    <a:srgbClr val="837AD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How well can system continue to supply critical loads during event?</a:t>
              </a:r>
            </a:p>
            <a:p>
              <a:pPr defTabSz="914377" eaLnBrk="0" hangingPunct="0"/>
              <a:endParaRPr lang="en-US" sz="1600" dirty="0">
                <a:solidFill>
                  <a:srgbClr val="837AD9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2E495A-51B9-4294-838E-86A0B326D5B8}"/>
              </a:ext>
            </a:extLst>
          </p:cNvPr>
          <p:cNvGrpSpPr/>
          <p:nvPr/>
        </p:nvGrpSpPr>
        <p:grpSpPr>
          <a:xfrm>
            <a:off x="6696080" y="3511410"/>
            <a:ext cx="4702171" cy="1598492"/>
            <a:chOff x="6681901" y="1442950"/>
            <a:chExt cx="4702170" cy="15984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B565EB-A922-4F37-A569-C8C0989450EB}"/>
                </a:ext>
              </a:extLst>
            </p:cNvPr>
            <p:cNvSpPr txBox="1"/>
            <p:nvPr/>
          </p:nvSpPr>
          <p:spPr>
            <a:xfrm>
              <a:off x="6681901" y="1442950"/>
              <a:ext cx="3197220" cy="58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hangingPunct="0"/>
              <a:r>
                <a:rPr lang="en-US" sz="3200" b="1" dirty="0">
                  <a:solidFill>
                    <a:srgbClr val="837AD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Recover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1AA7AC-5281-47C7-980E-446D8C09D4E7}"/>
                </a:ext>
              </a:extLst>
            </p:cNvPr>
            <p:cNvSpPr txBox="1"/>
            <p:nvPr/>
          </p:nvSpPr>
          <p:spPr>
            <a:xfrm>
              <a:off x="6681901" y="1964224"/>
              <a:ext cx="4702170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hangingPunct="0"/>
              <a:r>
                <a:rPr lang="en-US" sz="1600" dirty="0">
                  <a:solidFill>
                    <a:srgbClr val="837AD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How quickly can system recover from event and continue supply to critical loads? And at what cost?</a:t>
              </a:r>
            </a:p>
            <a:p>
              <a:pPr defTabSz="914377" eaLnBrk="0" hangingPunct="0"/>
              <a:endParaRPr lang="en-US" sz="1600" dirty="0">
                <a:solidFill>
                  <a:srgbClr val="837AD9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4DAE9F14-010C-43E3-9F96-2358A71F899A}"/>
              </a:ext>
            </a:extLst>
          </p:cNvPr>
          <p:cNvSpPr/>
          <p:nvPr/>
        </p:nvSpPr>
        <p:spPr>
          <a:xfrm>
            <a:off x="123759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B32F4D-AFF4-45C8-BC5C-E148A1D7243E}"/>
              </a:ext>
            </a:extLst>
          </p:cNvPr>
          <p:cNvSpPr/>
          <p:nvPr/>
        </p:nvSpPr>
        <p:spPr>
          <a:xfrm>
            <a:off x="2289759" y="5368556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F8A01AB-3E47-44B0-A7E9-B14464891F80}"/>
              </a:ext>
            </a:extLst>
          </p:cNvPr>
          <p:cNvSpPr/>
          <p:nvPr/>
        </p:nvSpPr>
        <p:spPr>
          <a:xfrm rot="10800000">
            <a:off x="-1" y="6204895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8C860C2-CCE7-4AB6-9756-A9594B9869E4}"/>
              </a:ext>
            </a:extLst>
          </p:cNvPr>
          <p:cNvSpPr/>
          <p:nvPr/>
        </p:nvSpPr>
        <p:spPr>
          <a:xfrm rot="10800000">
            <a:off x="-1" y="1863643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006332C-7924-45F6-8F1B-0029924742E8}"/>
              </a:ext>
            </a:extLst>
          </p:cNvPr>
          <p:cNvSpPr/>
          <p:nvPr/>
        </p:nvSpPr>
        <p:spPr>
          <a:xfrm>
            <a:off x="4681892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3344FEB-2281-442D-A72E-BA4F1945E27F}"/>
              </a:ext>
            </a:extLst>
          </p:cNvPr>
          <p:cNvSpPr/>
          <p:nvPr/>
        </p:nvSpPr>
        <p:spPr>
          <a:xfrm>
            <a:off x="4341483" y="5565617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C3C6562-A7BF-45C4-8F1B-47634E9E4BD2}"/>
              </a:ext>
            </a:extLst>
          </p:cNvPr>
          <p:cNvSpPr/>
          <p:nvPr/>
        </p:nvSpPr>
        <p:spPr>
          <a:xfrm>
            <a:off x="5960309" y="174105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A9C94CC-83A1-4C62-91DE-76265189FFF0}"/>
              </a:ext>
            </a:extLst>
          </p:cNvPr>
          <p:cNvSpPr/>
          <p:nvPr/>
        </p:nvSpPr>
        <p:spPr>
          <a:xfrm rot="10800000">
            <a:off x="6089391" y="1006127"/>
            <a:ext cx="202099" cy="404196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AC94C54-9FD7-4760-AA60-8DCCCEE1A4A8}"/>
              </a:ext>
            </a:extLst>
          </p:cNvPr>
          <p:cNvSpPr/>
          <p:nvPr/>
        </p:nvSpPr>
        <p:spPr>
          <a:xfrm>
            <a:off x="5957928" y="107694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5257B44-D7A0-4607-8E46-2F3E08BF835F}"/>
              </a:ext>
            </a:extLst>
          </p:cNvPr>
          <p:cNvGrpSpPr/>
          <p:nvPr/>
        </p:nvGrpSpPr>
        <p:grpSpPr>
          <a:xfrm>
            <a:off x="962823" y="6005403"/>
            <a:ext cx="4495800" cy="385299"/>
            <a:chOff x="962823" y="6005415"/>
            <a:chExt cx="4495800" cy="38530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54FEBB1-AB8D-42F2-AF7E-9361B81A3EB6}"/>
                </a:ext>
              </a:extLst>
            </p:cNvPr>
            <p:cNvSpPr/>
            <p:nvPr/>
          </p:nvSpPr>
          <p:spPr>
            <a:xfrm>
              <a:off x="1793081" y="6005415"/>
              <a:ext cx="2495221" cy="385300"/>
            </a:xfrm>
            <a:prstGeom prst="roundRect">
              <a:avLst>
                <a:gd name="adj" fmla="val 50000"/>
              </a:avLst>
            </a:prstGeom>
            <a:solidFill>
              <a:srgbClr val="837A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eaLnBrk="0" hangingPunct="0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2EBF969-61A0-46CD-9565-F7CBCCF0F6E9}"/>
                </a:ext>
              </a:extLst>
            </p:cNvPr>
            <p:cNvSpPr txBox="1"/>
            <p:nvPr/>
          </p:nvSpPr>
          <p:spPr>
            <a:xfrm>
              <a:off x="962823" y="6066031"/>
              <a:ext cx="4495800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 eaLnBrk="0" hangingPunct="0"/>
              <a:r>
                <a:rPr lang="en-US" sz="1400" b="1" dirty="0">
                  <a:solidFill>
                    <a:prstClr val="white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Measuring Resilience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33EFBAC1-D2A6-4BBB-A1CD-8F485617CFA4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25BCDA3-0CF8-4918-88E7-AE8AB76D174D}"/>
              </a:ext>
            </a:extLst>
          </p:cNvPr>
          <p:cNvSpPr/>
          <p:nvPr/>
        </p:nvSpPr>
        <p:spPr>
          <a:xfrm rot="10800000">
            <a:off x="37229" y="6204895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DA95FD6-BA2C-495E-8A18-EF634F90B2B9}"/>
              </a:ext>
            </a:extLst>
          </p:cNvPr>
          <p:cNvSpPr/>
          <p:nvPr/>
        </p:nvSpPr>
        <p:spPr>
          <a:xfrm rot="10800000">
            <a:off x="37229" y="1863643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lide Number Placeholder 1">
            <a:extLst>
              <a:ext uri="{FF2B5EF4-FFF2-40B4-BE49-F238E27FC236}">
                <a16:creationId xmlns:a16="http://schemas.microsoft.com/office/drawing/2014/main" id="{132FACC7-5817-E64B-90B0-316E8B813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4800" y="6356352"/>
            <a:ext cx="2844800" cy="365125"/>
          </a:xfrm>
        </p:spPr>
        <p:txBody>
          <a:bodyPr/>
          <a:lstStyle/>
          <a:p>
            <a:pPr defTabSz="914377"/>
            <a:fld id="{829BDD85-A640-4C79-9AB6-AA2BC0F4F08C}" type="slidenum">
              <a:rPr 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defTabSz="914377"/>
              <a:t>7</a:t>
            </a:fld>
            <a:endParaRPr 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45" name="Picture 4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8FB0934-8B91-FE4E-B869-3783B1900B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200" y="4800601"/>
            <a:ext cx="5183960" cy="191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46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E8FD397-591E-42CB-9002-E19A79A27170}"/>
              </a:ext>
            </a:extLst>
          </p:cNvPr>
          <p:cNvGrpSpPr/>
          <p:nvPr/>
        </p:nvGrpSpPr>
        <p:grpSpPr>
          <a:xfrm>
            <a:off x="6089393" y="2022303"/>
            <a:ext cx="6584007" cy="1371600"/>
            <a:chOff x="6089391" y="1990552"/>
            <a:chExt cx="6584007" cy="1371600"/>
          </a:xfrm>
          <a:solidFill>
            <a:srgbClr val="002060"/>
          </a:solidFill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1905DAE-F547-4BF4-8F65-23EF22C6D7D6}"/>
                </a:ext>
              </a:extLst>
            </p:cNvPr>
            <p:cNvGrpSpPr/>
            <p:nvPr/>
          </p:nvGrpSpPr>
          <p:grpSpPr>
            <a:xfrm>
              <a:off x="6089391" y="1990552"/>
              <a:ext cx="6170628" cy="1371600"/>
              <a:chOff x="6089391" y="509193"/>
              <a:chExt cx="6170628" cy="1371600"/>
            </a:xfrm>
            <a:grp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8861D75-5F4B-4D2C-83A8-857834DFC3B8}"/>
                  </a:ext>
                </a:extLst>
              </p:cNvPr>
              <p:cNvSpPr/>
              <p:nvPr/>
            </p:nvSpPr>
            <p:spPr>
              <a:xfrm>
                <a:off x="6096000" y="509193"/>
                <a:ext cx="6096000" cy="1371600"/>
              </a:xfrm>
              <a:custGeom>
                <a:avLst/>
                <a:gdLst>
                  <a:gd name="connsiteX0" fmla="*/ 0 w 5638800"/>
                  <a:gd name="connsiteY0" fmla="*/ 0 h 1371600"/>
                  <a:gd name="connsiteX1" fmla="*/ 5638800 w 5638800"/>
                  <a:gd name="connsiteY1" fmla="*/ 0 h 1371600"/>
                  <a:gd name="connsiteX2" fmla="*/ 5638800 w 5638800"/>
                  <a:gd name="connsiteY2" fmla="*/ 479422 h 1371600"/>
                  <a:gd name="connsiteX3" fmla="*/ 5635266 w 5638800"/>
                  <a:gd name="connsiteY3" fmla="*/ 479066 h 1371600"/>
                  <a:gd name="connsiteX4" fmla="*/ 5428532 w 5638800"/>
                  <a:gd name="connsiteY4" fmla="*/ 685800 h 1371600"/>
                  <a:gd name="connsiteX5" fmla="*/ 5635266 w 5638800"/>
                  <a:gd name="connsiteY5" fmla="*/ 892534 h 1371600"/>
                  <a:gd name="connsiteX6" fmla="*/ 5638800 w 5638800"/>
                  <a:gd name="connsiteY6" fmla="*/ 892178 h 1371600"/>
                  <a:gd name="connsiteX7" fmla="*/ 5638800 w 5638800"/>
                  <a:gd name="connsiteY7" fmla="*/ 1371600 h 1371600"/>
                  <a:gd name="connsiteX8" fmla="*/ 0 w 5638800"/>
                  <a:gd name="connsiteY8" fmla="*/ 137160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38800" h="1371600">
                    <a:moveTo>
                      <a:pt x="0" y="0"/>
                    </a:moveTo>
                    <a:lnTo>
                      <a:pt x="5638800" y="0"/>
                    </a:lnTo>
                    <a:lnTo>
                      <a:pt x="5638800" y="479422"/>
                    </a:lnTo>
                    <a:lnTo>
                      <a:pt x="5635266" y="479066"/>
                    </a:lnTo>
                    <a:cubicBezTo>
                      <a:pt x="5521090" y="479066"/>
                      <a:pt x="5428532" y="571624"/>
                      <a:pt x="5428532" y="685800"/>
                    </a:cubicBezTo>
                    <a:cubicBezTo>
                      <a:pt x="5428532" y="799976"/>
                      <a:pt x="5521090" y="892534"/>
                      <a:pt x="5635266" y="892534"/>
                    </a:cubicBezTo>
                    <a:lnTo>
                      <a:pt x="5638800" y="892178"/>
                    </a:lnTo>
                    <a:lnTo>
                      <a:pt x="5638800" y="1371600"/>
                    </a:lnTo>
                    <a:lnTo>
                      <a:pt x="0" y="1371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377" eaLnBrk="0" hangingPunct="0"/>
                <a:endParaRPr lang="en-US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2EEFEB3-915B-4482-B35D-C4314B37662E}"/>
                  </a:ext>
                </a:extLst>
              </p:cNvPr>
              <p:cNvSpPr/>
              <p:nvPr/>
            </p:nvSpPr>
            <p:spPr>
              <a:xfrm>
                <a:off x="12079777" y="1104872"/>
                <a:ext cx="180242" cy="18024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 eaLnBrk="0" hangingPunct="0"/>
                <a:endParaRPr lang="en-US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B7F22D5-3E55-4BCD-954C-F98A327BA796}"/>
                  </a:ext>
                </a:extLst>
              </p:cNvPr>
              <p:cNvSpPr/>
              <p:nvPr/>
            </p:nvSpPr>
            <p:spPr>
              <a:xfrm rot="10800000">
                <a:off x="6089391" y="1006127"/>
                <a:ext cx="202098" cy="404196"/>
              </a:xfrm>
              <a:custGeom>
                <a:avLst/>
                <a:gdLst>
                  <a:gd name="connsiteX0" fmla="*/ 131280 w 131280"/>
                  <a:gd name="connsiteY0" fmla="*/ 0 h 262560"/>
                  <a:gd name="connsiteX1" fmla="*/ 131280 w 131280"/>
                  <a:gd name="connsiteY1" fmla="*/ 262560 h 262560"/>
                  <a:gd name="connsiteX2" fmla="*/ 0 w 131280"/>
                  <a:gd name="connsiteY2" fmla="*/ 131280 h 262560"/>
                  <a:gd name="connsiteX3" fmla="*/ 131280 w 131280"/>
                  <a:gd name="connsiteY3" fmla="*/ 0 h 2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280" h="262560">
                    <a:moveTo>
                      <a:pt x="131280" y="0"/>
                    </a:moveTo>
                    <a:lnTo>
                      <a:pt x="131280" y="262560"/>
                    </a:lnTo>
                    <a:cubicBezTo>
                      <a:pt x="58776" y="262560"/>
                      <a:pt x="0" y="203784"/>
                      <a:pt x="0" y="131280"/>
                    </a:cubicBezTo>
                    <a:cubicBezTo>
                      <a:pt x="0" y="58776"/>
                      <a:pt x="58776" y="0"/>
                      <a:pt x="1312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377" eaLnBrk="0" hangingPunct="0"/>
                <a:endParaRPr lang="en-US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489EB07-DF76-4616-8D72-54C5EF0B821B}"/>
                </a:ext>
              </a:extLst>
            </p:cNvPr>
            <p:cNvSpPr/>
            <p:nvPr/>
          </p:nvSpPr>
          <p:spPr>
            <a:xfrm rot="13500000">
              <a:off x="11763152" y="2216163"/>
              <a:ext cx="910246" cy="910246"/>
            </a:xfrm>
            <a:prstGeom prst="arc">
              <a:avLst>
                <a:gd name="adj1" fmla="val 13695927"/>
                <a:gd name="adj2" fmla="val 2489019"/>
              </a:avLst>
            </a:prstGeom>
            <a:grpFill/>
            <a:ln w="38100" cap="rnd">
              <a:solidFill>
                <a:schemeClr val="bg1">
                  <a:lumMod val="9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77" eaLnBrk="0" hangingPunct="0"/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BD09256-2360-4931-A15C-894E2F25F29D}"/>
              </a:ext>
            </a:extLst>
          </p:cNvPr>
          <p:cNvSpPr/>
          <p:nvPr/>
        </p:nvSpPr>
        <p:spPr>
          <a:xfrm>
            <a:off x="2" y="0"/>
            <a:ext cx="6095999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C6562D-805D-4DCF-9F0A-CE0275A17EDE}"/>
              </a:ext>
            </a:extLst>
          </p:cNvPr>
          <p:cNvSpPr/>
          <p:nvPr/>
        </p:nvSpPr>
        <p:spPr>
          <a:xfrm>
            <a:off x="1747052" y="1769418"/>
            <a:ext cx="2667000" cy="461665"/>
          </a:xfrm>
          <a:prstGeom prst="roundRect">
            <a:avLst>
              <a:gd name="adj" fmla="val 50000"/>
            </a:avLst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F2E84-2961-4323-B516-36F4BF0812BD}"/>
              </a:ext>
            </a:extLst>
          </p:cNvPr>
          <p:cNvSpPr txBox="1"/>
          <p:nvPr/>
        </p:nvSpPr>
        <p:spPr>
          <a:xfrm>
            <a:off x="624372" y="2266952"/>
            <a:ext cx="4912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eaLnBrk="0" hangingPunct="0"/>
            <a:r>
              <a:rPr lang="en-US" sz="8000" b="1" dirty="0">
                <a:solidFill>
                  <a:srgbClr val="837AD9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A.</a:t>
            </a:r>
            <a:r>
              <a:rPr lang="en-US" sz="8000" b="1" dirty="0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W.</a:t>
            </a:r>
            <a:r>
              <a:rPr lang="en-US" sz="8000" b="1" dirty="0">
                <a:solidFill>
                  <a:srgbClr val="837AD9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02A2-E436-4D00-8F9D-4231677F6A5F}"/>
              </a:ext>
            </a:extLst>
          </p:cNvPr>
          <p:cNvSpPr txBox="1"/>
          <p:nvPr/>
        </p:nvSpPr>
        <p:spPr>
          <a:xfrm>
            <a:off x="787400" y="1799016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eaLnBrk="0" hangingPunct="0"/>
            <a:r>
              <a: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During Event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090DBC-F4E3-4124-87B4-F61322613228}"/>
              </a:ext>
            </a:extLst>
          </p:cNvPr>
          <p:cNvSpPr txBox="1"/>
          <p:nvPr/>
        </p:nvSpPr>
        <p:spPr>
          <a:xfrm>
            <a:off x="611978" y="3481421"/>
            <a:ext cx="4846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eaLnBrk="0" hangingPunct="0"/>
            <a:r>
              <a:rPr lang="en-US" sz="2000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Using system characteristics-based factors, graph theory, and Multi-Criteria Decision Making (MCDM): Analytical Hierarchal Process (AHP).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7207EA-1417-4190-8024-81E94E13D2A0}"/>
              </a:ext>
            </a:extLst>
          </p:cNvPr>
          <p:cNvGrpSpPr/>
          <p:nvPr/>
        </p:nvGrpSpPr>
        <p:grpSpPr>
          <a:xfrm>
            <a:off x="6696080" y="489091"/>
            <a:ext cx="4702171" cy="1106050"/>
            <a:chOff x="6681901" y="1442950"/>
            <a:chExt cx="4702170" cy="11060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717EA6-E7F3-4391-B98D-27E9C27FE487}"/>
                </a:ext>
              </a:extLst>
            </p:cNvPr>
            <p:cNvSpPr txBox="1"/>
            <p:nvPr/>
          </p:nvSpPr>
          <p:spPr>
            <a:xfrm>
              <a:off x="6681901" y="1442950"/>
              <a:ext cx="28289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hangingPunct="0"/>
              <a:r>
                <a:rPr lang="en-US" sz="3200" b="1" dirty="0">
                  <a:solidFill>
                    <a:srgbClr val="837AD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Anticipate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1528AB-DBBA-4B0A-9A2B-DBCE63FEAE19}"/>
                </a:ext>
              </a:extLst>
            </p:cNvPr>
            <p:cNvSpPr txBox="1"/>
            <p:nvPr/>
          </p:nvSpPr>
          <p:spPr>
            <a:xfrm>
              <a:off x="6681901" y="1964225"/>
              <a:ext cx="47021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hangingPunct="0"/>
              <a:r>
                <a:rPr lang="en-US" sz="1600" dirty="0">
                  <a:solidFill>
                    <a:srgbClr val="837AD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How well is the system prepared for the predicted impact of an incoming event?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2682C6-FC40-4646-B710-7744C019443A}"/>
              </a:ext>
            </a:extLst>
          </p:cNvPr>
          <p:cNvGrpSpPr/>
          <p:nvPr/>
        </p:nvGrpSpPr>
        <p:grpSpPr>
          <a:xfrm>
            <a:off x="6696080" y="2000250"/>
            <a:ext cx="4702171" cy="1583104"/>
            <a:chOff x="6681901" y="1442950"/>
            <a:chExt cx="4702170" cy="158310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991B25-EF91-4E1F-A8E0-FACBFBF590EA}"/>
                </a:ext>
              </a:extLst>
            </p:cNvPr>
            <p:cNvSpPr txBox="1"/>
            <p:nvPr/>
          </p:nvSpPr>
          <p:spPr>
            <a:xfrm>
              <a:off x="6681901" y="1442950"/>
              <a:ext cx="3057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hangingPunct="0"/>
              <a:r>
                <a:rPr lang="en-US" sz="3200" b="1" dirty="0">
                  <a:solidFill>
                    <a:prstClr val="white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Withstand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D62ED7-CE30-4389-8FD4-4D1060D57BBC}"/>
                </a:ext>
              </a:extLst>
            </p:cNvPr>
            <p:cNvSpPr txBox="1"/>
            <p:nvPr/>
          </p:nvSpPr>
          <p:spPr>
            <a:xfrm>
              <a:off x="6681901" y="1964224"/>
              <a:ext cx="4702170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hangingPunct="0"/>
              <a:r>
                <a:rPr lang="en-US" sz="2100" dirty="0">
                  <a:solidFill>
                    <a:prstClr val="white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How well can system continue to supply critical loads during event?</a:t>
              </a:r>
            </a:p>
            <a:p>
              <a:pPr defTabSz="914377" eaLnBrk="0" hangingPunct="0"/>
              <a:endParaRPr lang="en-US" sz="2100" dirty="0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2E495A-51B9-4294-838E-86A0B326D5B8}"/>
              </a:ext>
            </a:extLst>
          </p:cNvPr>
          <p:cNvGrpSpPr/>
          <p:nvPr/>
        </p:nvGrpSpPr>
        <p:grpSpPr>
          <a:xfrm>
            <a:off x="6696080" y="3511411"/>
            <a:ext cx="4702171" cy="1352272"/>
            <a:chOff x="6681901" y="1442950"/>
            <a:chExt cx="4702170" cy="135227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B565EB-A922-4F37-A569-C8C0989450EB}"/>
                </a:ext>
              </a:extLst>
            </p:cNvPr>
            <p:cNvSpPr txBox="1"/>
            <p:nvPr/>
          </p:nvSpPr>
          <p:spPr>
            <a:xfrm>
              <a:off x="6681901" y="1442950"/>
              <a:ext cx="31972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hangingPunct="0"/>
              <a:r>
                <a:rPr lang="en-US" sz="3200" b="1" dirty="0">
                  <a:solidFill>
                    <a:srgbClr val="837AD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Recover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1AA7AC-5281-47C7-980E-446D8C09D4E7}"/>
                </a:ext>
              </a:extLst>
            </p:cNvPr>
            <p:cNvSpPr txBox="1"/>
            <p:nvPr/>
          </p:nvSpPr>
          <p:spPr>
            <a:xfrm>
              <a:off x="6681901" y="1964225"/>
              <a:ext cx="4702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hangingPunct="0"/>
              <a:r>
                <a:rPr lang="en-US" sz="1600" dirty="0">
                  <a:solidFill>
                    <a:srgbClr val="837AD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How quickly can system recover from event and continue supply to critical loads? And at what cost?</a:t>
              </a: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4DAE9F14-010C-43E3-9F96-2358A71F899A}"/>
              </a:ext>
            </a:extLst>
          </p:cNvPr>
          <p:cNvSpPr/>
          <p:nvPr/>
        </p:nvSpPr>
        <p:spPr>
          <a:xfrm>
            <a:off x="123759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B32F4D-AFF4-45C8-BC5C-E148A1D7243E}"/>
              </a:ext>
            </a:extLst>
          </p:cNvPr>
          <p:cNvSpPr/>
          <p:nvPr/>
        </p:nvSpPr>
        <p:spPr>
          <a:xfrm>
            <a:off x="2289759" y="5368556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F8A01AB-3E47-44B0-A7E9-B14464891F80}"/>
              </a:ext>
            </a:extLst>
          </p:cNvPr>
          <p:cNvSpPr/>
          <p:nvPr/>
        </p:nvSpPr>
        <p:spPr>
          <a:xfrm rot="10800000">
            <a:off x="-1" y="6204895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8C860C2-CCE7-4AB6-9756-A9594B9869E4}"/>
              </a:ext>
            </a:extLst>
          </p:cNvPr>
          <p:cNvSpPr/>
          <p:nvPr/>
        </p:nvSpPr>
        <p:spPr>
          <a:xfrm rot="10800000">
            <a:off x="-1" y="1863643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006332C-7924-45F6-8F1B-0029924742E8}"/>
              </a:ext>
            </a:extLst>
          </p:cNvPr>
          <p:cNvSpPr/>
          <p:nvPr/>
        </p:nvSpPr>
        <p:spPr>
          <a:xfrm>
            <a:off x="4681892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3344FEB-2281-442D-A72E-BA4F1945E27F}"/>
              </a:ext>
            </a:extLst>
          </p:cNvPr>
          <p:cNvSpPr/>
          <p:nvPr/>
        </p:nvSpPr>
        <p:spPr>
          <a:xfrm>
            <a:off x="4341483" y="5565617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C3C6562-A7BF-45C4-8F1B-47634E9E4BD2}"/>
              </a:ext>
            </a:extLst>
          </p:cNvPr>
          <p:cNvSpPr/>
          <p:nvPr/>
        </p:nvSpPr>
        <p:spPr>
          <a:xfrm>
            <a:off x="5960309" y="174105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AC94C54-9FD7-4760-AA60-8DCCCEE1A4A8}"/>
              </a:ext>
            </a:extLst>
          </p:cNvPr>
          <p:cNvSpPr/>
          <p:nvPr/>
        </p:nvSpPr>
        <p:spPr>
          <a:xfrm>
            <a:off x="5957928" y="107694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5257B44-D7A0-4607-8E46-2F3E08BF835F}"/>
              </a:ext>
            </a:extLst>
          </p:cNvPr>
          <p:cNvGrpSpPr/>
          <p:nvPr/>
        </p:nvGrpSpPr>
        <p:grpSpPr>
          <a:xfrm>
            <a:off x="787400" y="6005420"/>
            <a:ext cx="4495800" cy="385300"/>
            <a:chOff x="787400" y="6005415"/>
            <a:chExt cx="4495800" cy="38530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54FEBB1-AB8D-42F2-AF7E-9361B81A3EB6}"/>
                </a:ext>
              </a:extLst>
            </p:cNvPr>
            <p:cNvSpPr/>
            <p:nvPr/>
          </p:nvSpPr>
          <p:spPr>
            <a:xfrm>
              <a:off x="1793081" y="6005415"/>
              <a:ext cx="2495221" cy="385300"/>
            </a:xfrm>
            <a:prstGeom prst="roundRect">
              <a:avLst>
                <a:gd name="adj" fmla="val 50000"/>
              </a:avLst>
            </a:prstGeom>
            <a:solidFill>
              <a:srgbClr val="837A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eaLnBrk="0" hangingPunct="0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2EBF969-61A0-46CD-9565-F7CBCCF0F6E9}"/>
                </a:ext>
              </a:extLst>
            </p:cNvPr>
            <p:cNvSpPr txBox="1"/>
            <p:nvPr/>
          </p:nvSpPr>
          <p:spPr>
            <a:xfrm>
              <a:off x="787400" y="6045303"/>
              <a:ext cx="449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 eaLnBrk="0" hangingPunct="0"/>
              <a:r>
                <a:rPr lang="en-US" sz="1400" b="1" dirty="0">
                  <a:solidFill>
                    <a:prstClr val="white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Measuring Resilience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33EFBAC1-D2A6-4BBB-A1CD-8F485617CFA4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25BCDA3-0CF8-4918-88E7-AE8AB76D174D}"/>
              </a:ext>
            </a:extLst>
          </p:cNvPr>
          <p:cNvSpPr/>
          <p:nvPr/>
        </p:nvSpPr>
        <p:spPr>
          <a:xfrm rot="10800000">
            <a:off x="37229" y="6204895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DA95FD6-BA2C-495E-8A18-EF634F90B2B9}"/>
              </a:ext>
            </a:extLst>
          </p:cNvPr>
          <p:cNvSpPr/>
          <p:nvPr/>
        </p:nvSpPr>
        <p:spPr>
          <a:xfrm rot="10800000">
            <a:off x="37229" y="1863643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Slide Number Placeholder 1">
            <a:extLst>
              <a:ext uri="{FF2B5EF4-FFF2-40B4-BE49-F238E27FC236}">
                <a16:creationId xmlns:a16="http://schemas.microsoft.com/office/drawing/2014/main" id="{7C63C7C4-1245-554B-9332-FE6F38B3E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4800" y="6356352"/>
            <a:ext cx="2844800" cy="365125"/>
          </a:xfrm>
        </p:spPr>
        <p:txBody>
          <a:bodyPr/>
          <a:lstStyle/>
          <a:p>
            <a:pPr defTabSz="914377"/>
            <a:fld id="{829BDD85-A640-4C79-9AB6-AA2BC0F4F08C}" type="slidenum">
              <a:rPr 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defTabSz="914377"/>
              <a:t>8</a:t>
            </a:fld>
            <a:endParaRPr 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48" name="Picture 4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8AA0A88-5C7D-9744-B446-35BEED6A4D8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4648201"/>
            <a:ext cx="5486400" cy="216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37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ACA5E52E-EA52-444E-9C8E-76ADEE21D645}"/>
              </a:ext>
            </a:extLst>
          </p:cNvPr>
          <p:cNvGrpSpPr/>
          <p:nvPr/>
        </p:nvGrpSpPr>
        <p:grpSpPr>
          <a:xfrm>
            <a:off x="6089393" y="3533725"/>
            <a:ext cx="6584007" cy="1371600"/>
            <a:chOff x="6089391" y="1990552"/>
            <a:chExt cx="6584007" cy="1371600"/>
          </a:xfrm>
          <a:solidFill>
            <a:srgbClr val="002060"/>
          </a:solidFill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61EB159-D56C-419F-AEB7-8D02089B9B88}"/>
                </a:ext>
              </a:extLst>
            </p:cNvPr>
            <p:cNvGrpSpPr/>
            <p:nvPr/>
          </p:nvGrpSpPr>
          <p:grpSpPr>
            <a:xfrm>
              <a:off x="6089391" y="1990552"/>
              <a:ext cx="6170628" cy="1371600"/>
              <a:chOff x="6089391" y="509193"/>
              <a:chExt cx="6170628" cy="1371600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65753CE-8378-476B-9519-36861B847F85}"/>
                  </a:ext>
                </a:extLst>
              </p:cNvPr>
              <p:cNvSpPr/>
              <p:nvPr/>
            </p:nvSpPr>
            <p:spPr>
              <a:xfrm>
                <a:off x="6096000" y="509193"/>
                <a:ext cx="6096000" cy="1371600"/>
              </a:xfrm>
              <a:custGeom>
                <a:avLst/>
                <a:gdLst>
                  <a:gd name="connsiteX0" fmla="*/ 0 w 5638800"/>
                  <a:gd name="connsiteY0" fmla="*/ 0 h 1371600"/>
                  <a:gd name="connsiteX1" fmla="*/ 5638800 w 5638800"/>
                  <a:gd name="connsiteY1" fmla="*/ 0 h 1371600"/>
                  <a:gd name="connsiteX2" fmla="*/ 5638800 w 5638800"/>
                  <a:gd name="connsiteY2" fmla="*/ 479422 h 1371600"/>
                  <a:gd name="connsiteX3" fmla="*/ 5635266 w 5638800"/>
                  <a:gd name="connsiteY3" fmla="*/ 479066 h 1371600"/>
                  <a:gd name="connsiteX4" fmla="*/ 5428532 w 5638800"/>
                  <a:gd name="connsiteY4" fmla="*/ 685800 h 1371600"/>
                  <a:gd name="connsiteX5" fmla="*/ 5635266 w 5638800"/>
                  <a:gd name="connsiteY5" fmla="*/ 892534 h 1371600"/>
                  <a:gd name="connsiteX6" fmla="*/ 5638800 w 5638800"/>
                  <a:gd name="connsiteY6" fmla="*/ 892178 h 1371600"/>
                  <a:gd name="connsiteX7" fmla="*/ 5638800 w 5638800"/>
                  <a:gd name="connsiteY7" fmla="*/ 1371600 h 1371600"/>
                  <a:gd name="connsiteX8" fmla="*/ 0 w 5638800"/>
                  <a:gd name="connsiteY8" fmla="*/ 137160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38800" h="1371600">
                    <a:moveTo>
                      <a:pt x="0" y="0"/>
                    </a:moveTo>
                    <a:lnTo>
                      <a:pt x="5638800" y="0"/>
                    </a:lnTo>
                    <a:lnTo>
                      <a:pt x="5638800" y="479422"/>
                    </a:lnTo>
                    <a:lnTo>
                      <a:pt x="5635266" y="479066"/>
                    </a:lnTo>
                    <a:cubicBezTo>
                      <a:pt x="5521090" y="479066"/>
                      <a:pt x="5428532" y="571624"/>
                      <a:pt x="5428532" y="685800"/>
                    </a:cubicBezTo>
                    <a:cubicBezTo>
                      <a:pt x="5428532" y="799976"/>
                      <a:pt x="5521090" y="892534"/>
                      <a:pt x="5635266" y="892534"/>
                    </a:cubicBezTo>
                    <a:lnTo>
                      <a:pt x="5638800" y="892178"/>
                    </a:lnTo>
                    <a:lnTo>
                      <a:pt x="5638800" y="1371600"/>
                    </a:lnTo>
                    <a:lnTo>
                      <a:pt x="0" y="1371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377" eaLnBrk="0" hangingPunct="0"/>
                <a:endParaRPr lang="en-US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8EB7438-3656-4D3E-AE0E-27C58266BABF}"/>
                  </a:ext>
                </a:extLst>
              </p:cNvPr>
              <p:cNvSpPr/>
              <p:nvPr/>
            </p:nvSpPr>
            <p:spPr>
              <a:xfrm>
                <a:off x="12079777" y="1104872"/>
                <a:ext cx="180242" cy="18024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 eaLnBrk="0" hangingPunct="0"/>
                <a:endParaRPr lang="en-US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34EC61A-F0B2-4908-A970-E54107E29A26}"/>
                  </a:ext>
                </a:extLst>
              </p:cNvPr>
              <p:cNvSpPr/>
              <p:nvPr/>
            </p:nvSpPr>
            <p:spPr>
              <a:xfrm rot="10800000">
                <a:off x="6089391" y="1006127"/>
                <a:ext cx="202098" cy="404196"/>
              </a:xfrm>
              <a:custGeom>
                <a:avLst/>
                <a:gdLst>
                  <a:gd name="connsiteX0" fmla="*/ 131280 w 131280"/>
                  <a:gd name="connsiteY0" fmla="*/ 0 h 262560"/>
                  <a:gd name="connsiteX1" fmla="*/ 131280 w 131280"/>
                  <a:gd name="connsiteY1" fmla="*/ 262560 h 262560"/>
                  <a:gd name="connsiteX2" fmla="*/ 0 w 131280"/>
                  <a:gd name="connsiteY2" fmla="*/ 131280 h 262560"/>
                  <a:gd name="connsiteX3" fmla="*/ 131280 w 131280"/>
                  <a:gd name="connsiteY3" fmla="*/ 0 h 2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280" h="262560">
                    <a:moveTo>
                      <a:pt x="131280" y="0"/>
                    </a:moveTo>
                    <a:lnTo>
                      <a:pt x="131280" y="262560"/>
                    </a:lnTo>
                    <a:cubicBezTo>
                      <a:pt x="58776" y="262560"/>
                      <a:pt x="0" y="203784"/>
                      <a:pt x="0" y="131280"/>
                    </a:cubicBezTo>
                    <a:cubicBezTo>
                      <a:pt x="0" y="58776"/>
                      <a:pt x="58776" y="0"/>
                      <a:pt x="1312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377" eaLnBrk="0" hangingPunct="0"/>
                <a:endParaRPr lang="en-US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B048233E-ED67-467E-B679-D72F76F02C2E}"/>
                </a:ext>
              </a:extLst>
            </p:cNvPr>
            <p:cNvSpPr/>
            <p:nvPr/>
          </p:nvSpPr>
          <p:spPr>
            <a:xfrm rot="13500000">
              <a:off x="11763152" y="2216163"/>
              <a:ext cx="910246" cy="910246"/>
            </a:xfrm>
            <a:prstGeom prst="arc">
              <a:avLst>
                <a:gd name="adj1" fmla="val 13695927"/>
                <a:gd name="adj2" fmla="val 2489019"/>
              </a:avLst>
            </a:prstGeom>
            <a:grpFill/>
            <a:ln w="38100" cap="rnd">
              <a:solidFill>
                <a:schemeClr val="bg1">
                  <a:lumMod val="9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77" eaLnBrk="0" hangingPunct="0"/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BD09256-2360-4931-A15C-894E2F25F29D}"/>
              </a:ext>
            </a:extLst>
          </p:cNvPr>
          <p:cNvSpPr/>
          <p:nvPr/>
        </p:nvSpPr>
        <p:spPr>
          <a:xfrm>
            <a:off x="2" y="0"/>
            <a:ext cx="6095999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C6562D-805D-4DCF-9F0A-CE0275A17EDE}"/>
              </a:ext>
            </a:extLst>
          </p:cNvPr>
          <p:cNvSpPr/>
          <p:nvPr/>
        </p:nvSpPr>
        <p:spPr>
          <a:xfrm>
            <a:off x="1747052" y="1769418"/>
            <a:ext cx="2667000" cy="461665"/>
          </a:xfrm>
          <a:prstGeom prst="roundRect">
            <a:avLst>
              <a:gd name="adj" fmla="val 50000"/>
            </a:avLst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F2E84-2961-4323-B516-36F4BF0812BD}"/>
              </a:ext>
            </a:extLst>
          </p:cNvPr>
          <p:cNvSpPr txBox="1"/>
          <p:nvPr/>
        </p:nvSpPr>
        <p:spPr>
          <a:xfrm>
            <a:off x="624372" y="2266952"/>
            <a:ext cx="4912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eaLnBrk="0" hangingPunct="0"/>
            <a:r>
              <a:rPr lang="en-US" sz="8000" b="1" dirty="0">
                <a:solidFill>
                  <a:srgbClr val="837AD9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A.W.</a:t>
            </a:r>
            <a:r>
              <a:rPr lang="en-US" sz="8000" b="1" dirty="0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R.</a:t>
            </a:r>
            <a:endParaRPr lang="en-US" sz="8000" b="1" dirty="0">
              <a:solidFill>
                <a:srgbClr val="837AD9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02A2-E436-4D00-8F9D-4231677F6A5F}"/>
              </a:ext>
            </a:extLst>
          </p:cNvPr>
          <p:cNvSpPr txBox="1"/>
          <p:nvPr/>
        </p:nvSpPr>
        <p:spPr>
          <a:xfrm>
            <a:off x="787400" y="1799016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eaLnBrk="0" hangingPunct="0"/>
            <a:r>
              <a:rPr lang="en-US" sz="2000" b="1" dirty="0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After Event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090DBC-F4E3-4124-87B4-F61322613228}"/>
              </a:ext>
            </a:extLst>
          </p:cNvPr>
          <p:cNvSpPr txBox="1"/>
          <p:nvPr/>
        </p:nvSpPr>
        <p:spPr>
          <a:xfrm>
            <a:off x="611978" y="3481421"/>
            <a:ext cx="4846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eaLnBrk="0" hangingPunct="0"/>
            <a:r>
              <a:rPr lang="en-US" sz="2000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Using system characteristics-based factors, graph theory, and Multi-Criteria Decision Making (MCDM): Analytical Hierarchal Process (AHP).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7207EA-1417-4190-8024-81E94E13D2A0}"/>
              </a:ext>
            </a:extLst>
          </p:cNvPr>
          <p:cNvGrpSpPr/>
          <p:nvPr/>
        </p:nvGrpSpPr>
        <p:grpSpPr>
          <a:xfrm>
            <a:off x="6696080" y="489090"/>
            <a:ext cx="4702171" cy="1352272"/>
            <a:chOff x="6681901" y="1442950"/>
            <a:chExt cx="4702170" cy="135227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717EA6-E7F3-4391-B98D-27E9C27FE487}"/>
                </a:ext>
              </a:extLst>
            </p:cNvPr>
            <p:cNvSpPr txBox="1"/>
            <p:nvPr/>
          </p:nvSpPr>
          <p:spPr>
            <a:xfrm>
              <a:off x="6681901" y="1442950"/>
              <a:ext cx="2828920" cy="58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hangingPunct="0"/>
              <a:r>
                <a:rPr lang="en-US" sz="3200" b="1" dirty="0">
                  <a:solidFill>
                    <a:srgbClr val="837AD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Anticipate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1528AB-DBBA-4B0A-9A2B-DBCE63FEAE19}"/>
                </a:ext>
              </a:extLst>
            </p:cNvPr>
            <p:cNvSpPr txBox="1"/>
            <p:nvPr/>
          </p:nvSpPr>
          <p:spPr>
            <a:xfrm>
              <a:off x="6681901" y="1964224"/>
              <a:ext cx="4702170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hangingPunct="0"/>
              <a:r>
                <a:rPr lang="en-US" sz="1600" dirty="0">
                  <a:solidFill>
                    <a:srgbClr val="837AD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How well is the system prepared for the predicted impact of an incoming event?</a:t>
              </a:r>
            </a:p>
            <a:p>
              <a:pPr defTabSz="914377" eaLnBrk="0" hangingPunct="0"/>
              <a:endParaRPr lang="en-US" sz="1600" dirty="0">
                <a:solidFill>
                  <a:srgbClr val="837AD9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2682C6-FC40-4646-B710-7744C019443A}"/>
              </a:ext>
            </a:extLst>
          </p:cNvPr>
          <p:cNvGrpSpPr/>
          <p:nvPr/>
        </p:nvGrpSpPr>
        <p:grpSpPr>
          <a:xfrm>
            <a:off x="6696080" y="2000252"/>
            <a:ext cx="4702171" cy="1352271"/>
            <a:chOff x="6681901" y="1442950"/>
            <a:chExt cx="4702170" cy="135227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991B25-EF91-4E1F-A8E0-FACBFBF590EA}"/>
                </a:ext>
              </a:extLst>
            </p:cNvPr>
            <p:cNvSpPr txBox="1"/>
            <p:nvPr/>
          </p:nvSpPr>
          <p:spPr>
            <a:xfrm>
              <a:off x="6681901" y="1442950"/>
              <a:ext cx="3057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hangingPunct="0"/>
              <a:r>
                <a:rPr lang="en-US" sz="3200" b="1" dirty="0">
                  <a:solidFill>
                    <a:srgbClr val="837AD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Withstand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D62ED7-CE30-4389-8FD4-4D1060D57BBC}"/>
                </a:ext>
              </a:extLst>
            </p:cNvPr>
            <p:cNvSpPr txBox="1"/>
            <p:nvPr/>
          </p:nvSpPr>
          <p:spPr>
            <a:xfrm>
              <a:off x="6681901" y="1964224"/>
              <a:ext cx="4702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hangingPunct="0"/>
              <a:r>
                <a:rPr lang="en-US" sz="1600" dirty="0">
                  <a:solidFill>
                    <a:srgbClr val="837AD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How well can system continue to supply critical loads during event?</a:t>
              </a:r>
            </a:p>
            <a:p>
              <a:pPr defTabSz="914377" eaLnBrk="0" hangingPunct="0"/>
              <a:endParaRPr lang="en-US" sz="1600" dirty="0">
                <a:solidFill>
                  <a:srgbClr val="837AD9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2E495A-51B9-4294-838E-86A0B326D5B8}"/>
              </a:ext>
            </a:extLst>
          </p:cNvPr>
          <p:cNvGrpSpPr/>
          <p:nvPr/>
        </p:nvGrpSpPr>
        <p:grpSpPr>
          <a:xfrm>
            <a:off x="6477001" y="3511412"/>
            <a:ext cx="5293121" cy="1721604"/>
            <a:chOff x="6462821" y="1442950"/>
            <a:chExt cx="4706398" cy="17216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B565EB-A922-4F37-A569-C8C0989450EB}"/>
                </a:ext>
              </a:extLst>
            </p:cNvPr>
            <p:cNvSpPr txBox="1"/>
            <p:nvPr/>
          </p:nvSpPr>
          <p:spPr>
            <a:xfrm>
              <a:off x="6681901" y="1442950"/>
              <a:ext cx="31972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hangingPunct="0"/>
              <a:r>
                <a:rPr lang="en-US" sz="3200" b="1" dirty="0">
                  <a:solidFill>
                    <a:prstClr val="white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Recover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1AA7AC-5281-47C7-980E-446D8C09D4E7}"/>
                </a:ext>
              </a:extLst>
            </p:cNvPr>
            <p:cNvSpPr txBox="1"/>
            <p:nvPr/>
          </p:nvSpPr>
          <p:spPr>
            <a:xfrm>
              <a:off x="6462821" y="1964225"/>
              <a:ext cx="4706398" cy="1200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hangingPunct="0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How quickly can system recover from event and continue supply to critical loads? And at what cost?</a:t>
              </a:r>
            </a:p>
            <a:p>
              <a:pPr defTabSz="914377" eaLnBrk="0" hangingPunct="0"/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" name="Arc 3">
            <a:extLst>
              <a:ext uri="{FF2B5EF4-FFF2-40B4-BE49-F238E27FC236}">
                <a16:creationId xmlns:a16="http://schemas.microsoft.com/office/drawing/2014/main" id="{8489EB07-DF76-4616-8D72-54C5EF0B821B}"/>
              </a:ext>
            </a:extLst>
          </p:cNvPr>
          <p:cNvSpPr/>
          <p:nvPr/>
        </p:nvSpPr>
        <p:spPr>
          <a:xfrm rot="13500000">
            <a:off x="11763153" y="729898"/>
            <a:ext cx="910247" cy="910247"/>
          </a:xfrm>
          <a:prstGeom prst="arc">
            <a:avLst>
              <a:gd name="adj1" fmla="val 13695927"/>
              <a:gd name="adj2" fmla="val 2489019"/>
            </a:avLst>
          </a:prstGeom>
          <a:ln w="38100" cap="rnd">
            <a:solidFill>
              <a:schemeClr val="bg1">
                <a:lumMod val="95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 eaLnBrk="0" hangingPunct="0"/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AE9F14-010C-43E3-9F96-2358A71F899A}"/>
              </a:ext>
            </a:extLst>
          </p:cNvPr>
          <p:cNvSpPr/>
          <p:nvPr/>
        </p:nvSpPr>
        <p:spPr>
          <a:xfrm>
            <a:off x="123759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B32F4D-AFF4-45C8-BC5C-E148A1D7243E}"/>
              </a:ext>
            </a:extLst>
          </p:cNvPr>
          <p:cNvSpPr/>
          <p:nvPr/>
        </p:nvSpPr>
        <p:spPr>
          <a:xfrm>
            <a:off x="2289759" y="5368556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F8A01AB-3E47-44B0-A7E9-B14464891F80}"/>
              </a:ext>
            </a:extLst>
          </p:cNvPr>
          <p:cNvSpPr/>
          <p:nvPr/>
        </p:nvSpPr>
        <p:spPr>
          <a:xfrm rot="10800000">
            <a:off x="-1" y="6204895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8C860C2-CCE7-4AB6-9756-A9594B9869E4}"/>
              </a:ext>
            </a:extLst>
          </p:cNvPr>
          <p:cNvSpPr/>
          <p:nvPr/>
        </p:nvSpPr>
        <p:spPr>
          <a:xfrm rot="10800000">
            <a:off x="-1" y="1863643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006332C-7924-45F6-8F1B-0029924742E8}"/>
              </a:ext>
            </a:extLst>
          </p:cNvPr>
          <p:cNvSpPr/>
          <p:nvPr/>
        </p:nvSpPr>
        <p:spPr>
          <a:xfrm>
            <a:off x="4681892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3344FEB-2281-442D-A72E-BA4F1945E27F}"/>
              </a:ext>
            </a:extLst>
          </p:cNvPr>
          <p:cNvSpPr/>
          <p:nvPr/>
        </p:nvSpPr>
        <p:spPr>
          <a:xfrm>
            <a:off x="4341483" y="5565617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C3C6562-A7BF-45C4-8F1B-47634E9E4BD2}"/>
              </a:ext>
            </a:extLst>
          </p:cNvPr>
          <p:cNvSpPr/>
          <p:nvPr/>
        </p:nvSpPr>
        <p:spPr>
          <a:xfrm>
            <a:off x="5960309" y="174105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AC94C54-9FD7-4760-AA60-8DCCCEE1A4A8}"/>
              </a:ext>
            </a:extLst>
          </p:cNvPr>
          <p:cNvSpPr/>
          <p:nvPr/>
        </p:nvSpPr>
        <p:spPr>
          <a:xfrm>
            <a:off x="5957928" y="1076944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5257B44-D7A0-4607-8E46-2F3E08BF835F}"/>
              </a:ext>
            </a:extLst>
          </p:cNvPr>
          <p:cNvGrpSpPr/>
          <p:nvPr/>
        </p:nvGrpSpPr>
        <p:grpSpPr>
          <a:xfrm>
            <a:off x="787400" y="6005420"/>
            <a:ext cx="4495800" cy="385300"/>
            <a:chOff x="787400" y="6005415"/>
            <a:chExt cx="4495800" cy="38530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54FEBB1-AB8D-42F2-AF7E-9361B81A3EB6}"/>
                </a:ext>
              </a:extLst>
            </p:cNvPr>
            <p:cNvSpPr/>
            <p:nvPr/>
          </p:nvSpPr>
          <p:spPr>
            <a:xfrm>
              <a:off x="1793081" y="6005415"/>
              <a:ext cx="2495221" cy="385300"/>
            </a:xfrm>
            <a:prstGeom prst="roundRect">
              <a:avLst>
                <a:gd name="adj" fmla="val 50000"/>
              </a:avLst>
            </a:prstGeom>
            <a:solidFill>
              <a:srgbClr val="837A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eaLnBrk="0" hangingPunct="0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2EBF969-61A0-46CD-9565-F7CBCCF0F6E9}"/>
                </a:ext>
              </a:extLst>
            </p:cNvPr>
            <p:cNvSpPr txBox="1"/>
            <p:nvPr/>
          </p:nvSpPr>
          <p:spPr>
            <a:xfrm>
              <a:off x="787400" y="6045303"/>
              <a:ext cx="449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 eaLnBrk="0" hangingPunct="0"/>
              <a:r>
                <a:rPr lang="en-US" sz="1400" b="1" dirty="0">
                  <a:solidFill>
                    <a:prstClr val="white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Measuring Resilience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33EFBAC1-D2A6-4BBB-A1CD-8F485617CFA4}"/>
              </a:ext>
            </a:extLst>
          </p:cNvPr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25BCDA3-0CF8-4918-88E7-AE8AB76D174D}"/>
              </a:ext>
            </a:extLst>
          </p:cNvPr>
          <p:cNvSpPr/>
          <p:nvPr/>
        </p:nvSpPr>
        <p:spPr>
          <a:xfrm rot="10800000">
            <a:off x="37229" y="6204895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DA95FD6-BA2C-495E-8A18-EF634F90B2B9}"/>
              </a:ext>
            </a:extLst>
          </p:cNvPr>
          <p:cNvSpPr/>
          <p:nvPr/>
        </p:nvSpPr>
        <p:spPr>
          <a:xfrm rot="10800000">
            <a:off x="37229" y="1863643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 eaLnBrk="0" hangingPunct="0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2" descr="Graph theory - Wikipedia">
            <a:extLst>
              <a:ext uri="{FF2B5EF4-FFF2-40B4-BE49-F238E27FC236}">
                <a16:creationId xmlns:a16="http://schemas.microsoft.com/office/drawing/2014/main" id="{2850A628-B80F-9643-AB3C-39B3FE308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3401" y="146335"/>
            <a:ext cx="1506348" cy="150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Slide Number Placeholder 1">
            <a:extLst>
              <a:ext uri="{FF2B5EF4-FFF2-40B4-BE49-F238E27FC236}">
                <a16:creationId xmlns:a16="http://schemas.microsoft.com/office/drawing/2014/main" id="{0685C991-8050-254C-A056-D03658C89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4800" y="6356352"/>
            <a:ext cx="2844800" cy="365125"/>
          </a:xfrm>
        </p:spPr>
        <p:txBody>
          <a:bodyPr/>
          <a:lstStyle/>
          <a:p>
            <a:pPr defTabSz="914377"/>
            <a:fld id="{829BDD85-A640-4C79-9AB6-AA2BC0F4F08C}" type="slidenum">
              <a:rPr 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defTabSz="914377"/>
              <a:t>9</a:t>
            </a:fld>
            <a:endParaRPr 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27C85E3-6A5A-284E-BCF9-0E6A210187A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2129" y="5019626"/>
            <a:ext cx="4762504" cy="17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75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EEE PES">
      <a:dk1>
        <a:srgbClr val="000000"/>
      </a:dk1>
      <a:lt1>
        <a:srgbClr val="FFFFFF"/>
      </a:lt1>
      <a:dk2>
        <a:srgbClr val="006341"/>
      </a:dk2>
      <a:lt2>
        <a:srgbClr val="78BE20"/>
      </a:lt2>
      <a:accent1>
        <a:srgbClr val="00833C"/>
      </a:accent1>
      <a:accent2>
        <a:srgbClr val="658D1B"/>
      </a:accent2>
      <a:accent3>
        <a:srgbClr val="00619B"/>
      </a:accent3>
      <a:accent4>
        <a:srgbClr val="FFD1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 algn="r">
          <a:defRPr b="1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807</Words>
  <Application>Microsoft Macintosh PowerPoint</Application>
  <PresentationFormat>Widescreen</PresentationFormat>
  <Paragraphs>98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Bookman Old Style</vt:lpstr>
      <vt:lpstr>Calibri</vt:lpstr>
      <vt:lpstr>Century Schoolbook</vt:lpstr>
      <vt:lpstr>Lucida Sans</vt:lpstr>
      <vt:lpstr>Rockwell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Defining Resilience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McNally</dc:creator>
  <cp:lastModifiedBy>Anurag Srivastava</cp:lastModifiedBy>
  <cp:revision>82</cp:revision>
  <dcterms:created xsi:type="dcterms:W3CDTF">2021-11-01T16:40:17Z</dcterms:created>
  <dcterms:modified xsi:type="dcterms:W3CDTF">2022-09-15T02:01:00Z</dcterms:modified>
</cp:coreProperties>
</file>